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266" r:id="rId3"/>
    <p:sldId id="635" r:id="rId4"/>
    <p:sldId id="619" r:id="rId5"/>
    <p:sldId id="1866" r:id="rId6"/>
    <p:sldId id="985" r:id="rId7"/>
    <p:sldId id="1833" r:id="rId8"/>
    <p:sldId id="1848" r:id="rId9"/>
    <p:sldId id="260" r:id="rId10"/>
    <p:sldId id="261" r:id="rId11"/>
    <p:sldId id="263" r:id="rId12"/>
    <p:sldId id="264" r:id="rId13"/>
    <p:sldId id="1867" r:id="rId14"/>
    <p:sldId id="1868" r:id="rId15"/>
    <p:sldId id="1852" r:id="rId16"/>
    <p:sldId id="1851" r:id="rId17"/>
    <p:sldId id="262" r:id="rId18"/>
    <p:sldId id="258" r:id="rId19"/>
    <p:sldId id="1856" r:id="rId20"/>
    <p:sldId id="1854" r:id="rId21"/>
    <p:sldId id="1840" r:id="rId22"/>
    <p:sldId id="1841" r:id="rId23"/>
    <p:sldId id="1842" r:id="rId24"/>
    <p:sldId id="1826" r:id="rId25"/>
    <p:sldId id="1857" r:id="rId26"/>
    <p:sldId id="1858" r:id="rId27"/>
    <p:sldId id="1828" r:id="rId28"/>
    <p:sldId id="1829" r:id="rId29"/>
    <p:sldId id="1830" r:id="rId30"/>
    <p:sldId id="259" r:id="rId31"/>
    <p:sldId id="1831" r:id="rId32"/>
    <p:sldId id="1824" r:id="rId33"/>
    <p:sldId id="463" r:id="rId34"/>
    <p:sldId id="464" r:id="rId35"/>
    <p:sldId id="1836" r:id="rId36"/>
    <p:sldId id="1855" r:id="rId37"/>
    <p:sldId id="1859" r:id="rId38"/>
    <p:sldId id="1860" r:id="rId39"/>
    <p:sldId id="1861" r:id="rId40"/>
    <p:sldId id="1862" r:id="rId41"/>
    <p:sldId id="1863" r:id="rId42"/>
    <p:sldId id="1864" r:id="rId43"/>
    <p:sldId id="1865" r:id="rId44"/>
    <p:sldId id="1846" r:id="rId45"/>
    <p:sldId id="184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148" autoAdjust="0"/>
  </p:normalViewPr>
  <p:slideViewPr>
    <p:cSldViewPr snapToGrid="0">
      <p:cViewPr varScale="1">
        <p:scale>
          <a:sx n="68" d="100"/>
          <a:sy n="68" d="100"/>
        </p:scale>
        <p:origin x="772" y="64"/>
      </p:cViewPr>
      <p:guideLst/>
    </p:cSldViewPr>
  </p:slideViewPr>
  <p:notesTextViewPr>
    <p:cViewPr>
      <p:scale>
        <a:sx n="1" d="1"/>
        <a:sy n="1" d="1"/>
      </p:scale>
      <p:origin x="0" y="0"/>
    </p:cViewPr>
  </p:notesTextViewPr>
  <p:sorterViewPr>
    <p:cViewPr>
      <p:scale>
        <a:sx n="141" d="100"/>
        <a:sy n="141" d="100"/>
      </p:scale>
      <p:origin x="0" y="-19060"/>
    </p:cViewPr>
  </p:sorterViewPr>
  <p:notesViewPr>
    <p:cSldViewPr snapToGrid="0">
      <p:cViewPr varScale="1">
        <p:scale>
          <a:sx n="51" d="100"/>
          <a:sy n="51" d="100"/>
        </p:scale>
        <p:origin x="288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E12DD-86EE-424E-AFD2-0A70D52FFD91}"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027A263-3B4B-4450-95E4-63D418195035}">
      <dgm:prSet custT="1"/>
      <dgm:spPr/>
      <dgm:t>
        <a:bodyPr/>
        <a:lstStyle/>
        <a:p>
          <a:r>
            <a:rPr lang="en-US" sz="2000" dirty="0"/>
            <a:t>Liaising with and supporting Ainsley</a:t>
          </a:r>
        </a:p>
      </dgm:t>
    </dgm:pt>
    <dgm:pt modelId="{12CD1466-14CF-4535-8844-DE6221B23B13}" type="parTrans" cxnId="{3E737CA2-5827-49F0-BAAA-9C3691C5EE30}">
      <dgm:prSet/>
      <dgm:spPr/>
      <dgm:t>
        <a:bodyPr/>
        <a:lstStyle/>
        <a:p>
          <a:endParaRPr lang="en-US"/>
        </a:p>
      </dgm:t>
    </dgm:pt>
    <dgm:pt modelId="{5EB8D4CB-05FA-4F0E-97AA-757D9546F31A}" type="sibTrans" cxnId="{3E737CA2-5827-49F0-BAAA-9C3691C5EE30}">
      <dgm:prSet/>
      <dgm:spPr/>
      <dgm:t>
        <a:bodyPr/>
        <a:lstStyle/>
        <a:p>
          <a:endParaRPr lang="en-US"/>
        </a:p>
      </dgm:t>
    </dgm:pt>
    <dgm:pt modelId="{0BB2F8F5-6C91-4C74-B1D0-81FF2377D7E0}">
      <dgm:prSet custT="1"/>
      <dgm:spPr/>
      <dgm:t>
        <a:bodyPr/>
        <a:lstStyle/>
        <a:p>
          <a:r>
            <a:rPr lang="en-US" sz="2000" dirty="0"/>
            <a:t>Communication about program</a:t>
          </a:r>
        </a:p>
      </dgm:t>
    </dgm:pt>
    <dgm:pt modelId="{7F3E172F-64D1-4D54-A0A2-C9D4EDCB4262}" type="parTrans" cxnId="{8B62B014-D640-4105-A8E2-95DB11125162}">
      <dgm:prSet/>
      <dgm:spPr/>
      <dgm:t>
        <a:bodyPr/>
        <a:lstStyle/>
        <a:p>
          <a:endParaRPr lang="en-US"/>
        </a:p>
      </dgm:t>
    </dgm:pt>
    <dgm:pt modelId="{90D950A6-1EB8-4E80-BC82-CFA298D31407}" type="sibTrans" cxnId="{8B62B014-D640-4105-A8E2-95DB11125162}">
      <dgm:prSet/>
      <dgm:spPr/>
      <dgm:t>
        <a:bodyPr/>
        <a:lstStyle/>
        <a:p>
          <a:endParaRPr lang="en-US"/>
        </a:p>
      </dgm:t>
    </dgm:pt>
    <dgm:pt modelId="{458F049F-1482-49CE-A762-926B7F4896DC}">
      <dgm:prSet custT="1"/>
      <dgm:spPr/>
      <dgm:t>
        <a:bodyPr/>
        <a:lstStyle/>
        <a:p>
          <a:r>
            <a:rPr lang="en-US" sz="2400" dirty="0"/>
            <a:t>Mentoring and coaching</a:t>
          </a:r>
        </a:p>
      </dgm:t>
    </dgm:pt>
    <dgm:pt modelId="{2DEA62B7-2572-4E7C-83D7-53687345AC5E}" type="parTrans" cxnId="{E1BC229B-CE8D-4804-ACDD-8787C214F991}">
      <dgm:prSet/>
      <dgm:spPr/>
      <dgm:t>
        <a:bodyPr/>
        <a:lstStyle/>
        <a:p>
          <a:endParaRPr lang="en-US"/>
        </a:p>
      </dgm:t>
    </dgm:pt>
    <dgm:pt modelId="{0557F3F0-8256-484F-A2F1-DDBA44EA0D61}" type="sibTrans" cxnId="{E1BC229B-CE8D-4804-ACDD-8787C214F991}">
      <dgm:prSet/>
      <dgm:spPr/>
      <dgm:t>
        <a:bodyPr/>
        <a:lstStyle/>
        <a:p>
          <a:endParaRPr lang="en-US"/>
        </a:p>
      </dgm:t>
    </dgm:pt>
    <dgm:pt modelId="{48EA3757-84D8-40B1-9B9F-A429CE4CA51F}">
      <dgm:prSet custT="1"/>
      <dgm:spPr/>
      <dgm:t>
        <a:bodyPr/>
        <a:lstStyle/>
        <a:p>
          <a:r>
            <a:rPr lang="en-US" sz="1800" dirty="0"/>
            <a:t>Facilitating the committee to review grants and develop application process</a:t>
          </a:r>
        </a:p>
      </dgm:t>
    </dgm:pt>
    <dgm:pt modelId="{B4A8C604-61D5-4039-A6AE-29E35ADCD741}" type="parTrans" cxnId="{BD247D5A-38AA-4B3F-B2F7-B34C79E3C1C3}">
      <dgm:prSet/>
      <dgm:spPr/>
      <dgm:t>
        <a:bodyPr/>
        <a:lstStyle/>
        <a:p>
          <a:endParaRPr lang="en-US"/>
        </a:p>
      </dgm:t>
    </dgm:pt>
    <dgm:pt modelId="{9368D37B-802D-4B20-891B-034944F303FE}" type="sibTrans" cxnId="{BD247D5A-38AA-4B3F-B2F7-B34C79E3C1C3}">
      <dgm:prSet/>
      <dgm:spPr/>
      <dgm:t>
        <a:bodyPr/>
        <a:lstStyle/>
        <a:p>
          <a:endParaRPr lang="en-US"/>
        </a:p>
      </dgm:t>
    </dgm:pt>
    <dgm:pt modelId="{64880DA3-B030-4DB7-92CF-C3AA7A7BDB92}">
      <dgm:prSet custT="1"/>
      <dgm:spPr/>
      <dgm:t>
        <a:bodyPr/>
        <a:lstStyle/>
        <a:p>
          <a:r>
            <a:rPr lang="en-US" sz="2800" dirty="0"/>
            <a:t>Organizing consultations</a:t>
          </a:r>
        </a:p>
      </dgm:t>
    </dgm:pt>
    <dgm:pt modelId="{94C897DB-6490-4B14-BDB0-415733E1733D}" type="parTrans" cxnId="{5B29C622-FD51-4BDF-8FE1-BA36EC28585A}">
      <dgm:prSet/>
      <dgm:spPr/>
      <dgm:t>
        <a:bodyPr/>
        <a:lstStyle/>
        <a:p>
          <a:endParaRPr lang="en-US"/>
        </a:p>
      </dgm:t>
    </dgm:pt>
    <dgm:pt modelId="{2E73FB4B-A657-4176-A937-F23E6F7C42BD}" type="sibTrans" cxnId="{5B29C622-FD51-4BDF-8FE1-BA36EC28585A}">
      <dgm:prSet/>
      <dgm:spPr/>
      <dgm:t>
        <a:bodyPr/>
        <a:lstStyle/>
        <a:p>
          <a:endParaRPr lang="en-US"/>
        </a:p>
      </dgm:t>
    </dgm:pt>
    <dgm:pt modelId="{3762D7AA-DB2A-4CFD-8EC5-B054D6FEEC2B}">
      <dgm:prSet custT="1"/>
      <dgm:spPr/>
      <dgm:t>
        <a:bodyPr/>
        <a:lstStyle/>
        <a:p>
          <a:r>
            <a:rPr lang="en-US" sz="2400" dirty="0"/>
            <a:t>Participating in ecumenical collaboration</a:t>
          </a:r>
        </a:p>
      </dgm:t>
    </dgm:pt>
    <dgm:pt modelId="{38CDD9C9-FD34-4AC7-A236-C88A9289FA96}" type="parTrans" cxnId="{1C815D1C-6C52-4B3A-8BE3-D4BE4936E506}">
      <dgm:prSet/>
      <dgm:spPr/>
      <dgm:t>
        <a:bodyPr/>
        <a:lstStyle/>
        <a:p>
          <a:endParaRPr lang="en-US"/>
        </a:p>
      </dgm:t>
    </dgm:pt>
    <dgm:pt modelId="{8EE1D53D-AFEF-4F69-A503-0839C8F31D56}" type="sibTrans" cxnId="{1C815D1C-6C52-4B3A-8BE3-D4BE4936E506}">
      <dgm:prSet/>
      <dgm:spPr/>
      <dgm:t>
        <a:bodyPr/>
        <a:lstStyle/>
        <a:p>
          <a:endParaRPr lang="en-US"/>
        </a:p>
      </dgm:t>
    </dgm:pt>
    <dgm:pt modelId="{1C2A4672-ED30-428E-8325-C614D43938AE}" type="pres">
      <dgm:prSet presAssocID="{D92E12DD-86EE-424E-AFD2-0A70D52FFD91}" presName="root" presStyleCnt="0">
        <dgm:presLayoutVars>
          <dgm:dir/>
          <dgm:resizeHandles val="exact"/>
        </dgm:presLayoutVars>
      </dgm:prSet>
      <dgm:spPr/>
    </dgm:pt>
    <dgm:pt modelId="{F3FA89BB-7747-4DE0-B3D8-2C7C6317B80B}" type="pres">
      <dgm:prSet presAssocID="{D92E12DD-86EE-424E-AFD2-0A70D52FFD91}" presName="container" presStyleCnt="0">
        <dgm:presLayoutVars>
          <dgm:dir/>
          <dgm:resizeHandles val="exact"/>
        </dgm:presLayoutVars>
      </dgm:prSet>
      <dgm:spPr/>
    </dgm:pt>
    <dgm:pt modelId="{C1D8F894-3C8E-4BFC-AFBC-8767568FA467}" type="pres">
      <dgm:prSet presAssocID="{3027A263-3B4B-4450-95E4-63D418195035}" presName="compNode" presStyleCnt="0"/>
      <dgm:spPr/>
    </dgm:pt>
    <dgm:pt modelId="{825918C7-DA98-49D4-ADAB-34151F16FEF1}" type="pres">
      <dgm:prSet presAssocID="{3027A263-3B4B-4450-95E4-63D418195035}" presName="iconBgRect" presStyleLbl="bgShp" presStyleIdx="0" presStyleCnt="6"/>
      <dgm:spPr/>
    </dgm:pt>
    <dgm:pt modelId="{22AFB4BF-EA58-4EC7-9AA9-EBB43F69F250}" type="pres">
      <dgm:prSet presAssocID="{3027A263-3B4B-4450-95E4-63D41819503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443B7CC-F085-4D73-A7AC-11CD7BB736FB}" type="pres">
      <dgm:prSet presAssocID="{3027A263-3B4B-4450-95E4-63D418195035}" presName="spaceRect" presStyleCnt="0"/>
      <dgm:spPr/>
    </dgm:pt>
    <dgm:pt modelId="{CF3DC250-2E76-4AB1-A2CD-8E48BE4D4B9F}" type="pres">
      <dgm:prSet presAssocID="{3027A263-3B4B-4450-95E4-63D418195035}" presName="textRect" presStyleLbl="revTx" presStyleIdx="0" presStyleCnt="6">
        <dgm:presLayoutVars>
          <dgm:chMax val="1"/>
          <dgm:chPref val="1"/>
        </dgm:presLayoutVars>
      </dgm:prSet>
      <dgm:spPr/>
    </dgm:pt>
    <dgm:pt modelId="{4D4FD69D-9B61-45B4-B8DD-AF08C6D0A41E}" type="pres">
      <dgm:prSet presAssocID="{5EB8D4CB-05FA-4F0E-97AA-757D9546F31A}" presName="sibTrans" presStyleLbl="sibTrans2D1" presStyleIdx="0" presStyleCnt="0"/>
      <dgm:spPr/>
    </dgm:pt>
    <dgm:pt modelId="{C272FD28-AA63-4899-B7A5-90B236FE777C}" type="pres">
      <dgm:prSet presAssocID="{0BB2F8F5-6C91-4C74-B1D0-81FF2377D7E0}" presName="compNode" presStyleCnt="0"/>
      <dgm:spPr/>
    </dgm:pt>
    <dgm:pt modelId="{409BE605-64EA-4B4A-8652-84CC30EEFC34}" type="pres">
      <dgm:prSet presAssocID="{0BB2F8F5-6C91-4C74-B1D0-81FF2377D7E0}" presName="iconBgRect" presStyleLbl="bgShp" presStyleIdx="1" presStyleCnt="6"/>
      <dgm:spPr/>
    </dgm:pt>
    <dgm:pt modelId="{5FC98FDD-7952-4E85-B32D-2C3BFB046F80}" type="pres">
      <dgm:prSet presAssocID="{0BB2F8F5-6C91-4C74-B1D0-81FF2377D7E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B40EB660-1D8F-4C6E-BEBD-332D956DEDED}" type="pres">
      <dgm:prSet presAssocID="{0BB2F8F5-6C91-4C74-B1D0-81FF2377D7E0}" presName="spaceRect" presStyleCnt="0"/>
      <dgm:spPr/>
    </dgm:pt>
    <dgm:pt modelId="{92F4D478-612B-4177-85A1-415C2E700D3D}" type="pres">
      <dgm:prSet presAssocID="{0BB2F8F5-6C91-4C74-B1D0-81FF2377D7E0}" presName="textRect" presStyleLbl="revTx" presStyleIdx="1" presStyleCnt="6" custLinFactNeighborX="1418" custLinFactNeighborY="3537">
        <dgm:presLayoutVars>
          <dgm:chMax val="1"/>
          <dgm:chPref val="1"/>
        </dgm:presLayoutVars>
      </dgm:prSet>
      <dgm:spPr/>
    </dgm:pt>
    <dgm:pt modelId="{FD70CC72-FB9E-48E8-AC16-3285FF8CF327}" type="pres">
      <dgm:prSet presAssocID="{90D950A6-1EB8-4E80-BC82-CFA298D31407}" presName="sibTrans" presStyleLbl="sibTrans2D1" presStyleIdx="0" presStyleCnt="0"/>
      <dgm:spPr/>
    </dgm:pt>
    <dgm:pt modelId="{F8A8F2AB-BBD3-4CDD-BF60-E2F139EEEA33}" type="pres">
      <dgm:prSet presAssocID="{458F049F-1482-49CE-A762-926B7F4896DC}" presName="compNode" presStyleCnt="0"/>
      <dgm:spPr/>
    </dgm:pt>
    <dgm:pt modelId="{7B598DC2-7331-4311-967D-296D79341136}" type="pres">
      <dgm:prSet presAssocID="{458F049F-1482-49CE-A762-926B7F4896DC}" presName="iconBgRect" presStyleLbl="bgShp" presStyleIdx="2" presStyleCnt="6"/>
      <dgm:spPr/>
    </dgm:pt>
    <dgm:pt modelId="{0D6DDB5C-8E12-476C-A4E3-0C315998D7AD}" type="pres">
      <dgm:prSet presAssocID="{458F049F-1482-49CE-A762-926B7F4896D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nt"/>
        </a:ext>
      </dgm:extLst>
    </dgm:pt>
    <dgm:pt modelId="{72896851-99A6-46DD-8596-A8EC23E8D775}" type="pres">
      <dgm:prSet presAssocID="{458F049F-1482-49CE-A762-926B7F4896DC}" presName="spaceRect" presStyleCnt="0"/>
      <dgm:spPr/>
    </dgm:pt>
    <dgm:pt modelId="{279CE6CF-E66B-43F3-AD58-BB0F77E8C6A6}" type="pres">
      <dgm:prSet presAssocID="{458F049F-1482-49CE-A762-926B7F4896DC}" presName="textRect" presStyleLbl="revTx" presStyleIdx="2" presStyleCnt="6">
        <dgm:presLayoutVars>
          <dgm:chMax val="1"/>
          <dgm:chPref val="1"/>
        </dgm:presLayoutVars>
      </dgm:prSet>
      <dgm:spPr/>
    </dgm:pt>
    <dgm:pt modelId="{85FEA53C-1E07-42B4-A9ED-D5CE61C9E309}" type="pres">
      <dgm:prSet presAssocID="{0557F3F0-8256-484F-A2F1-DDBA44EA0D61}" presName="sibTrans" presStyleLbl="sibTrans2D1" presStyleIdx="0" presStyleCnt="0"/>
      <dgm:spPr/>
    </dgm:pt>
    <dgm:pt modelId="{CCAC9C2B-5487-4A4E-BAA3-704EABA6EAA5}" type="pres">
      <dgm:prSet presAssocID="{48EA3757-84D8-40B1-9B9F-A429CE4CA51F}" presName="compNode" presStyleCnt="0"/>
      <dgm:spPr/>
    </dgm:pt>
    <dgm:pt modelId="{4890AE0D-6E7F-48BA-82A6-6CDD99D87120}" type="pres">
      <dgm:prSet presAssocID="{48EA3757-84D8-40B1-9B9F-A429CE4CA51F}" presName="iconBgRect" presStyleLbl="bgShp" presStyleIdx="3" presStyleCnt="6"/>
      <dgm:spPr/>
    </dgm:pt>
    <dgm:pt modelId="{9D164CF4-0643-4AD4-83A1-57BF2153088A}" type="pres">
      <dgm:prSet presAssocID="{48EA3757-84D8-40B1-9B9F-A429CE4CA51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6EA838C4-0A04-4238-B7E6-B3D3BBC9ECA4}" type="pres">
      <dgm:prSet presAssocID="{48EA3757-84D8-40B1-9B9F-A429CE4CA51F}" presName="spaceRect" presStyleCnt="0"/>
      <dgm:spPr/>
    </dgm:pt>
    <dgm:pt modelId="{CAA2EDFF-D3A6-489E-880E-0EA3052EEFE8}" type="pres">
      <dgm:prSet presAssocID="{48EA3757-84D8-40B1-9B9F-A429CE4CA51F}" presName="textRect" presStyleLbl="revTx" presStyleIdx="3" presStyleCnt="6">
        <dgm:presLayoutVars>
          <dgm:chMax val="1"/>
          <dgm:chPref val="1"/>
        </dgm:presLayoutVars>
      </dgm:prSet>
      <dgm:spPr/>
    </dgm:pt>
    <dgm:pt modelId="{63A672BF-A86D-426A-905A-58BD0C964D6E}" type="pres">
      <dgm:prSet presAssocID="{9368D37B-802D-4B20-891B-034944F303FE}" presName="sibTrans" presStyleLbl="sibTrans2D1" presStyleIdx="0" presStyleCnt="0"/>
      <dgm:spPr/>
    </dgm:pt>
    <dgm:pt modelId="{EC77D672-6944-449F-80E6-4E8945DA13B4}" type="pres">
      <dgm:prSet presAssocID="{64880DA3-B030-4DB7-92CF-C3AA7A7BDB92}" presName="compNode" presStyleCnt="0"/>
      <dgm:spPr/>
    </dgm:pt>
    <dgm:pt modelId="{54821855-37B8-4504-A15E-64C8A68039B1}" type="pres">
      <dgm:prSet presAssocID="{64880DA3-B030-4DB7-92CF-C3AA7A7BDB92}" presName="iconBgRect" presStyleLbl="bgShp" presStyleIdx="4" presStyleCnt="6"/>
      <dgm:spPr/>
    </dgm:pt>
    <dgm:pt modelId="{76FCFA27-B972-4B06-848C-09FDC5B9C696}" type="pres">
      <dgm:prSet presAssocID="{64880DA3-B030-4DB7-92CF-C3AA7A7BDB9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298CAC38-5EAD-48B9-9215-D143F0DEF672}" type="pres">
      <dgm:prSet presAssocID="{64880DA3-B030-4DB7-92CF-C3AA7A7BDB92}" presName="spaceRect" presStyleCnt="0"/>
      <dgm:spPr/>
    </dgm:pt>
    <dgm:pt modelId="{2BDB9698-A9FB-415A-B4A5-0F4664F28A40}" type="pres">
      <dgm:prSet presAssocID="{64880DA3-B030-4DB7-92CF-C3AA7A7BDB92}" presName="textRect" presStyleLbl="revTx" presStyleIdx="4" presStyleCnt="6">
        <dgm:presLayoutVars>
          <dgm:chMax val="1"/>
          <dgm:chPref val="1"/>
        </dgm:presLayoutVars>
      </dgm:prSet>
      <dgm:spPr/>
    </dgm:pt>
    <dgm:pt modelId="{D7991DD9-01E7-4136-9254-D06BF377D02C}" type="pres">
      <dgm:prSet presAssocID="{2E73FB4B-A657-4176-A937-F23E6F7C42BD}" presName="sibTrans" presStyleLbl="sibTrans2D1" presStyleIdx="0" presStyleCnt="0"/>
      <dgm:spPr/>
    </dgm:pt>
    <dgm:pt modelId="{B49199C8-4DDA-4484-B628-E4FD87D37478}" type="pres">
      <dgm:prSet presAssocID="{3762D7AA-DB2A-4CFD-8EC5-B054D6FEEC2B}" presName="compNode" presStyleCnt="0"/>
      <dgm:spPr/>
    </dgm:pt>
    <dgm:pt modelId="{BB425C35-98A1-4B21-9AD3-CDDBDE35E01B}" type="pres">
      <dgm:prSet presAssocID="{3762D7AA-DB2A-4CFD-8EC5-B054D6FEEC2B}" presName="iconBgRect" presStyleLbl="bgShp" presStyleIdx="5" presStyleCnt="6"/>
      <dgm:spPr/>
    </dgm:pt>
    <dgm:pt modelId="{11F39C28-F908-40DF-A98C-517FB3A869C9}" type="pres">
      <dgm:prSet presAssocID="{3762D7AA-DB2A-4CFD-8EC5-B054D6FEEC2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0E8A56DA-B1EF-45A9-ABBE-859C3A64E65A}" type="pres">
      <dgm:prSet presAssocID="{3762D7AA-DB2A-4CFD-8EC5-B054D6FEEC2B}" presName="spaceRect" presStyleCnt="0"/>
      <dgm:spPr/>
    </dgm:pt>
    <dgm:pt modelId="{0CB9D64D-9111-4855-AA50-A774887E7F55}" type="pres">
      <dgm:prSet presAssocID="{3762D7AA-DB2A-4CFD-8EC5-B054D6FEEC2B}" presName="textRect" presStyleLbl="revTx" presStyleIdx="5" presStyleCnt="6">
        <dgm:presLayoutVars>
          <dgm:chMax val="1"/>
          <dgm:chPref val="1"/>
        </dgm:presLayoutVars>
      </dgm:prSet>
      <dgm:spPr/>
    </dgm:pt>
  </dgm:ptLst>
  <dgm:cxnLst>
    <dgm:cxn modelId="{E9317709-45DC-43DC-B21A-CAC3F0DC3192}" type="presOf" srcId="{3027A263-3B4B-4450-95E4-63D418195035}" destId="{CF3DC250-2E76-4AB1-A2CD-8E48BE4D4B9F}" srcOrd="0" destOrd="0" presId="urn:microsoft.com/office/officeart/2018/2/layout/IconCircleList"/>
    <dgm:cxn modelId="{8B62B014-D640-4105-A8E2-95DB11125162}" srcId="{D92E12DD-86EE-424E-AFD2-0A70D52FFD91}" destId="{0BB2F8F5-6C91-4C74-B1D0-81FF2377D7E0}" srcOrd="1" destOrd="0" parTransId="{7F3E172F-64D1-4D54-A0A2-C9D4EDCB4262}" sibTransId="{90D950A6-1EB8-4E80-BC82-CFA298D31407}"/>
    <dgm:cxn modelId="{1C815D1C-6C52-4B3A-8BE3-D4BE4936E506}" srcId="{D92E12DD-86EE-424E-AFD2-0A70D52FFD91}" destId="{3762D7AA-DB2A-4CFD-8EC5-B054D6FEEC2B}" srcOrd="5" destOrd="0" parTransId="{38CDD9C9-FD34-4AC7-A236-C88A9289FA96}" sibTransId="{8EE1D53D-AFEF-4F69-A503-0839C8F31D56}"/>
    <dgm:cxn modelId="{5B29C622-FD51-4BDF-8FE1-BA36EC28585A}" srcId="{D92E12DD-86EE-424E-AFD2-0A70D52FFD91}" destId="{64880DA3-B030-4DB7-92CF-C3AA7A7BDB92}" srcOrd="4" destOrd="0" parTransId="{94C897DB-6490-4B14-BDB0-415733E1733D}" sibTransId="{2E73FB4B-A657-4176-A937-F23E6F7C42BD}"/>
    <dgm:cxn modelId="{E829522B-42F9-42B5-BE1A-1B15C91CC965}" type="presOf" srcId="{0557F3F0-8256-484F-A2F1-DDBA44EA0D61}" destId="{85FEA53C-1E07-42B4-A9ED-D5CE61C9E309}" srcOrd="0" destOrd="0" presId="urn:microsoft.com/office/officeart/2018/2/layout/IconCircleList"/>
    <dgm:cxn modelId="{11053D37-4DC4-4752-B093-827921EEA001}" type="presOf" srcId="{3762D7AA-DB2A-4CFD-8EC5-B054D6FEEC2B}" destId="{0CB9D64D-9111-4855-AA50-A774887E7F55}" srcOrd="0" destOrd="0" presId="urn:microsoft.com/office/officeart/2018/2/layout/IconCircleList"/>
    <dgm:cxn modelId="{BC1E475F-C6BA-40DA-B537-5E99539F939E}" type="presOf" srcId="{5EB8D4CB-05FA-4F0E-97AA-757D9546F31A}" destId="{4D4FD69D-9B61-45B4-B8DD-AF08C6D0A41E}" srcOrd="0" destOrd="0" presId="urn:microsoft.com/office/officeart/2018/2/layout/IconCircleList"/>
    <dgm:cxn modelId="{E313E84F-2EC8-4A3E-BC54-2FE707106B3A}" type="presOf" srcId="{0BB2F8F5-6C91-4C74-B1D0-81FF2377D7E0}" destId="{92F4D478-612B-4177-85A1-415C2E700D3D}" srcOrd="0" destOrd="0" presId="urn:microsoft.com/office/officeart/2018/2/layout/IconCircleList"/>
    <dgm:cxn modelId="{BD247D5A-38AA-4B3F-B2F7-B34C79E3C1C3}" srcId="{D92E12DD-86EE-424E-AFD2-0A70D52FFD91}" destId="{48EA3757-84D8-40B1-9B9F-A429CE4CA51F}" srcOrd="3" destOrd="0" parTransId="{B4A8C604-61D5-4039-A6AE-29E35ADCD741}" sibTransId="{9368D37B-802D-4B20-891B-034944F303FE}"/>
    <dgm:cxn modelId="{256E7F96-8809-4C7D-9F03-F9AA1011035C}" type="presOf" srcId="{48EA3757-84D8-40B1-9B9F-A429CE4CA51F}" destId="{CAA2EDFF-D3A6-489E-880E-0EA3052EEFE8}" srcOrd="0" destOrd="0" presId="urn:microsoft.com/office/officeart/2018/2/layout/IconCircleList"/>
    <dgm:cxn modelId="{E1BC229B-CE8D-4804-ACDD-8787C214F991}" srcId="{D92E12DD-86EE-424E-AFD2-0A70D52FFD91}" destId="{458F049F-1482-49CE-A762-926B7F4896DC}" srcOrd="2" destOrd="0" parTransId="{2DEA62B7-2572-4E7C-83D7-53687345AC5E}" sibTransId="{0557F3F0-8256-484F-A2F1-DDBA44EA0D61}"/>
    <dgm:cxn modelId="{9921EF9C-3F88-4912-AB50-317688491039}" type="presOf" srcId="{9368D37B-802D-4B20-891B-034944F303FE}" destId="{63A672BF-A86D-426A-905A-58BD0C964D6E}" srcOrd="0" destOrd="0" presId="urn:microsoft.com/office/officeart/2018/2/layout/IconCircleList"/>
    <dgm:cxn modelId="{D2A2C8A0-777E-463D-BA1E-2ED39175F0BE}" type="presOf" srcId="{2E73FB4B-A657-4176-A937-F23E6F7C42BD}" destId="{D7991DD9-01E7-4136-9254-D06BF377D02C}" srcOrd="0" destOrd="0" presId="urn:microsoft.com/office/officeart/2018/2/layout/IconCircleList"/>
    <dgm:cxn modelId="{3E737CA2-5827-49F0-BAAA-9C3691C5EE30}" srcId="{D92E12DD-86EE-424E-AFD2-0A70D52FFD91}" destId="{3027A263-3B4B-4450-95E4-63D418195035}" srcOrd="0" destOrd="0" parTransId="{12CD1466-14CF-4535-8844-DE6221B23B13}" sibTransId="{5EB8D4CB-05FA-4F0E-97AA-757D9546F31A}"/>
    <dgm:cxn modelId="{9F9337A3-85E8-4ADB-8CCF-BDCB8E2A7060}" type="presOf" srcId="{458F049F-1482-49CE-A762-926B7F4896DC}" destId="{279CE6CF-E66B-43F3-AD58-BB0F77E8C6A6}" srcOrd="0" destOrd="0" presId="urn:microsoft.com/office/officeart/2018/2/layout/IconCircleList"/>
    <dgm:cxn modelId="{10173BAD-089D-4D22-BEB6-4B29EBF58DBA}" type="presOf" srcId="{90D950A6-1EB8-4E80-BC82-CFA298D31407}" destId="{FD70CC72-FB9E-48E8-AC16-3285FF8CF327}" srcOrd="0" destOrd="0" presId="urn:microsoft.com/office/officeart/2018/2/layout/IconCircleList"/>
    <dgm:cxn modelId="{0C4C45B6-4D47-46E8-A82E-CD7884F05711}" type="presOf" srcId="{64880DA3-B030-4DB7-92CF-C3AA7A7BDB92}" destId="{2BDB9698-A9FB-415A-B4A5-0F4664F28A40}" srcOrd="0" destOrd="0" presId="urn:microsoft.com/office/officeart/2018/2/layout/IconCircleList"/>
    <dgm:cxn modelId="{B3777CD7-BE8D-42E2-BDAD-F37466822A77}" type="presOf" srcId="{D92E12DD-86EE-424E-AFD2-0A70D52FFD91}" destId="{1C2A4672-ED30-428E-8325-C614D43938AE}" srcOrd="0" destOrd="0" presId="urn:microsoft.com/office/officeart/2018/2/layout/IconCircleList"/>
    <dgm:cxn modelId="{E8651A4C-72D9-4A29-AACC-93209BC25890}" type="presParOf" srcId="{1C2A4672-ED30-428E-8325-C614D43938AE}" destId="{F3FA89BB-7747-4DE0-B3D8-2C7C6317B80B}" srcOrd="0" destOrd="0" presId="urn:microsoft.com/office/officeart/2018/2/layout/IconCircleList"/>
    <dgm:cxn modelId="{B0613B04-BD69-4703-96A4-7C79CA37AB4C}" type="presParOf" srcId="{F3FA89BB-7747-4DE0-B3D8-2C7C6317B80B}" destId="{C1D8F894-3C8E-4BFC-AFBC-8767568FA467}" srcOrd="0" destOrd="0" presId="urn:microsoft.com/office/officeart/2018/2/layout/IconCircleList"/>
    <dgm:cxn modelId="{5F449B24-8200-40D1-B41C-44B75A403538}" type="presParOf" srcId="{C1D8F894-3C8E-4BFC-AFBC-8767568FA467}" destId="{825918C7-DA98-49D4-ADAB-34151F16FEF1}" srcOrd="0" destOrd="0" presId="urn:microsoft.com/office/officeart/2018/2/layout/IconCircleList"/>
    <dgm:cxn modelId="{024EF4C5-F66E-4EB3-8CC7-086991EFF2C7}" type="presParOf" srcId="{C1D8F894-3C8E-4BFC-AFBC-8767568FA467}" destId="{22AFB4BF-EA58-4EC7-9AA9-EBB43F69F250}" srcOrd="1" destOrd="0" presId="urn:microsoft.com/office/officeart/2018/2/layout/IconCircleList"/>
    <dgm:cxn modelId="{4AD79CC2-3D08-4263-A891-4EE03506F62C}" type="presParOf" srcId="{C1D8F894-3C8E-4BFC-AFBC-8767568FA467}" destId="{2443B7CC-F085-4D73-A7AC-11CD7BB736FB}" srcOrd="2" destOrd="0" presId="urn:microsoft.com/office/officeart/2018/2/layout/IconCircleList"/>
    <dgm:cxn modelId="{BB2353CE-F76C-41C7-833B-7E1591CA01D6}" type="presParOf" srcId="{C1D8F894-3C8E-4BFC-AFBC-8767568FA467}" destId="{CF3DC250-2E76-4AB1-A2CD-8E48BE4D4B9F}" srcOrd="3" destOrd="0" presId="urn:microsoft.com/office/officeart/2018/2/layout/IconCircleList"/>
    <dgm:cxn modelId="{05515AA3-E635-472F-8604-51293A4EF444}" type="presParOf" srcId="{F3FA89BB-7747-4DE0-B3D8-2C7C6317B80B}" destId="{4D4FD69D-9B61-45B4-B8DD-AF08C6D0A41E}" srcOrd="1" destOrd="0" presId="urn:microsoft.com/office/officeart/2018/2/layout/IconCircleList"/>
    <dgm:cxn modelId="{05988414-571A-4772-BF1F-D4BD488449AC}" type="presParOf" srcId="{F3FA89BB-7747-4DE0-B3D8-2C7C6317B80B}" destId="{C272FD28-AA63-4899-B7A5-90B236FE777C}" srcOrd="2" destOrd="0" presId="urn:microsoft.com/office/officeart/2018/2/layout/IconCircleList"/>
    <dgm:cxn modelId="{C89F0D5D-112B-4B34-8A40-7CF4BA8A6DAC}" type="presParOf" srcId="{C272FD28-AA63-4899-B7A5-90B236FE777C}" destId="{409BE605-64EA-4B4A-8652-84CC30EEFC34}" srcOrd="0" destOrd="0" presId="urn:microsoft.com/office/officeart/2018/2/layout/IconCircleList"/>
    <dgm:cxn modelId="{6DB1B447-E1E6-4FE4-AF49-8D309EBA5F1F}" type="presParOf" srcId="{C272FD28-AA63-4899-B7A5-90B236FE777C}" destId="{5FC98FDD-7952-4E85-B32D-2C3BFB046F80}" srcOrd="1" destOrd="0" presId="urn:microsoft.com/office/officeart/2018/2/layout/IconCircleList"/>
    <dgm:cxn modelId="{C8B24331-9141-4F1B-BBFF-1E8585A7D300}" type="presParOf" srcId="{C272FD28-AA63-4899-B7A5-90B236FE777C}" destId="{B40EB660-1D8F-4C6E-BEBD-332D956DEDED}" srcOrd="2" destOrd="0" presId="urn:microsoft.com/office/officeart/2018/2/layout/IconCircleList"/>
    <dgm:cxn modelId="{AC42F9A2-FBAE-46A2-948A-796F2E8A563C}" type="presParOf" srcId="{C272FD28-AA63-4899-B7A5-90B236FE777C}" destId="{92F4D478-612B-4177-85A1-415C2E700D3D}" srcOrd="3" destOrd="0" presId="urn:microsoft.com/office/officeart/2018/2/layout/IconCircleList"/>
    <dgm:cxn modelId="{7A5A5936-3E47-401B-9182-7783D2C50B2E}" type="presParOf" srcId="{F3FA89BB-7747-4DE0-B3D8-2C7C6317B80B}" destId="{FD70CC72-FB9E-48E8-AC16-3285FF8CF327}" srcOrd="3" destOrd="0" presId="urn:microsoft.com/office/officeart/2018/2/layout/IconCircleList"/>
    <dgm:cxn modelId="{307CB2A6-6C39-42B7-901A-326726C22D40}" type="presParOf" srcId="{F3FA89BB-7747-4DE0-B3D8-2C7C6317B80B}" destId="{F8A8F2AB-BBD3-4CDD-BF60-E2F139EEEA33}" srcOrd="4" destOrd="0" presId="urn:microsoft.com/office/officeart/2018/2/layout/IconCircleList"/>
    <dgm:cxn modelId="{476AA07F-2D70-4A7E-8893-18E0540F9517}" type="presParOf" srcId="{F8A8F2AB-BBD3-4CDD-BF60-E2F139EEEA33}" destId="{7B598DC2-7331-4311-967D-296D79341136}" srcOrd="0" destOrd="0" presId="urn:microsoft.com/office/officeart/2018/2/layout/IconCircleList"/>
    <dgm:cxn modelId="{BB3A406C-B470-4477-86FC-F0A87CA3F2CB}" type="presParOf" srcId="{F8A8F2AB-BBD3-4CDD-BF60-E2F139EEEA33}" destId="{0D6DDB5C-8E12-476C-A4E3-0C315998D7AD}" srcOrd="1" destOrd="0" presId="urn:microsoft.com/office/officeart/2018/2/layout/IconCircleList"/>
    <dgm:cxn modelId="{C4B50BC0-1A87-4F5D-B536-6A470A4AE963}" type="presParOf" srcId="{F8A8F2AB-BBD3-4CDD-BF60-E2F139EEEA33}" destId="{72896851-99A6-46DD-8596-A8EC23E8D775}" srcOrd="2" destOrd="0" presId="urn:microsoft.com/office/officeart/2018/2/layout/IconCircleList"/>
    <dgm:cxn modelId="{8D3DE475-4400-4A1C-8F3A-FB3AD924B405}" type="presParOf" srcId="{F8A8F2AB-BBD3-4CDD-BF60-E2F139EEEA33}" destId="{279CE6CF-E66B-43F3-AD58-BB0F77E8C6A6}" srcOrd="3" destOrd="0" presId="urn:microsoft.com/office/officeart/2018/2/layout/IconCircleList"/>
    <dgm:cxn modelId="{63CA3FF8-6BC2-4B64-A413-C61A4B5F401F}" type="presParOf" srcId="{F3FA89BB-7747-4DE0-B3D8-2C7C6317B80B}" destId="{85FEA53C-1E07-42B4-A9ED-D5CE61C9E309}" srcOrd="5" destOrd="0" presId="urn:microsoft.com/office/officeart/2018/2/layout/IconCircleList"/>
    <dgm:cxn modelId="{3D9210F0-745A-4C14-8A02-6C1FBA5DA587}" type="presParOf" srcId="{F3FA89BB-7747-4DE0-B3D8-2C7C6317B80B}" destId="{CCAC9C2B-5487-4A4E-BAA3-704EABA6EAA5}" srcOrd="6" destOrd="0" presId="urn:microsoft.com/office/officeart/2018/2/layout/IconCircleList"/>
    <dgm:cxn modelId="{479C7052-8F60-4746-B0A9-E8A91C4E1436}" type="presParOf" srcId="{CCAC9C2B-5487-4A4E-BAA3-704EABA6EAA5}" destId="{4890AE0D-6E7F-48BA-82A6-6CDD99D87120}" srcOrd="0" destOrd="0" presId="urn:microsoft.com/office/officeart/2018/2/layout/IconCircleList"/>
    <dgm:cxn modelId="{E65B06E6-0575-4D91-B77F-F8D7570B530A}" type="presParOf" srcId="{CCAC9C2B-5487-4A4E-BAA3-704EABA6EAA5}" destId="{9D164CF4-0643-4AD4-83A1-57BF2153088A}" srcOrd="1" destOrd="0" presId="urn:microsoft.com/office/officeart/2018/2/layout/IconCircleList"/>
    <dgm:cxn modelId="{DB8A95BC-56A6-46C5-B301-2F69D10B6912}" type="presParOf" srcId="{CCAC9C2B-5487-4A4E-BAA3-704EABA6EAA5}" destId="{6EA838C4-0A04-4238-B7E6-B3D3BBC9ECA4}" srcOrd="2" destOrd="0" presId="urn:microsoft.com/office/officeart/2018/2/layout/IconCircleList"/>
    <dgm:cxn modelId="{87D9DF51-437D-4E2F-AB0D-8DD4933D400B}" type="presParOf" srcId="{CCAC9C2B-5487-4A4E-BAA3-704EABA6EAA5}" destId="{CAA2EDFF-D3A6-489E-880E-0EA3052EEFE8}" srcOrd="3" destOrd="0" presId="urn:microsoft.com/office/officeart/2018/2/layout/IconCircleList"/>
    <dgm:cxn modelId="{9E049E9B-9CE4-4E59-8876-6FB8B0C126E2}" type="presParOf" srcId="{F3FA89BB-7747-4DE0-B3D8-2C7C6317B80B}" destId="{63A672BF-A86D-426A-905A-58BD0C964D6E}" srcOrd="7" destOrd="0" presId="urn:microsoft.com/office/officeart/2018/2/layout/IconCircleList"/>
    <dgm:cxn modelId="{6717EE82-CFFA-4966-AB5A-BF5ACD1A83EE}" type="presParOf" srcId="{F3FA89BB-7747-4DE0-B3D8-2C7C6317B80B}" destId="{EC77D672-6944-449F-80E6-4E8945DA13B4}" srcOrd="8" destOrd="0" presId="urn:microsoft.com/office/officeart/2018/2/layout/IconCircleList"/>
    <dgm:cxn modelId="{011B59D1-E5DD-46E9-9C2F-B3FC5F9EA057}" type="presParOf" srcId="{EC77D672-6944-449F-80E6-4E8945DA13B4}" destId="{54821855-37B8-4504-A15E-64C8A68039B1}" srcOrd="0" destOrd="0" presId="urn:microsoft.com/office/officeart/2018/2/layout/IconCircleList"/>
    <dgm:cxn modelId="{E0A915F1-DCE4-4A6C-B2E9-A06921D67BE9}" type="presParOf" srcId="{EC77D672-6944-449F-80E6-4E8945DA13B4}" destId="{76FCFA27-B972-4B06-848C-09FDC5B9C696}" srcOrd="1" destOrd="0" presId="urn:microsoft.com/office/officeart/2018/2/layout/IconCircleList"/>
    <dgm:cxn modelId="{2BFC0830-13D7-4D7C-8061-002CB35DEE5C}" type="presParOf" srcId="{EC77D672-6944-449F-80E6-4E8945DA13B4}" destId="{298CAC38-5EAD-48B9-9215-D143F0DEF672}" srcOrd="2" destOrd="0" presId="urn:microsoft.com/office/officeart/2018/2/layout/IconCircleList"/>
    <dgm:cxn modelId="{DA00D71B-62BF-45AB-8E2C-E319F0D62B90}" type="presParOf" srcId="{EC77D672-6944-449F-80E6-4E8945DA13B4}" destId="{2BDB9698-A9FB-415A-B4A5-0F4664F28A40}" srcOrd="3" destOrd="0" presId="urn:microsoft.com/office/officeart/2018/2/layout/IconCircleList"/>
    <dgm:cxn modelId="{50979999-94D6-4450-8A67-A89D2254864A}" type="presParOf" srcId="{F3FA89BB-7747-4DE0-B3D8-2C7C6317B80B}" destId="{D7991DD9-01E7-4136-9254-D06BF377D02C}" srcOrd="9" destOrd="0" presId="urn:microsoft.com/office/officeart/2018/2/layout/IconCircleList"/>
    <dgm:cxn modelId="{0F9A1067-62E5-4D97-922D-710C37B5EC8A}" type="presParOf" srcId="{F3FA89BB-7747-4DE0-B3D8-2C7C6317B80B}" destId="{B49199C8-4DDA-4484-B628-E4FD87D37478}" srcOrd="10" destOrd="0" presId="urn:microsoft.com/office/officeart/2018/2/layout/IconCircleList"/>
    <dgm:cxn modelId="{BF067EDD-6C17-44F3-958C-9A7292D33045}" type="presParOf" srcId="{B49199C8-4DDA-4484-B628-E4FD87D37478}" destId="{BB425C35-98A1-4B21-9AD3-CDDBDE35E01B}" srcOrd="0" destOrd="0" presId="urn:microsoft.com/office/officeart/2018/2/layout/IconCircleList"/>
    <dgm:cxn modelId="{4F0A5259-7CFF-434D-BE80-8B0E6DEDA85F}" type="presParOf" srcId="{B49199C8-4DDA-4484-B628-E4FD87D37478}" destId="{11F39C28-F908-40DF-A98C-517FB3A869C9}" srcOrd="1" destOrd="0" presId="urn:microsoft.com/office/officeart/2018/2/layout/IconCircleList"/>
    <dgm:cxn modelId="{9CD89220-0A66-45CB-8B1F-83F393B672B2}" type="presParOf" srcId="{B49199C8-4DDA-4484-B628-E4FD87D37478}" destId="{0E8A56DA-B1EF-45A9-ABBE-859C3A64E65A}" srcOrd="2" destOrd="0" presId="urn:microsoft.com/office/officeart/2018/2/layout/IconCircleList"/>
    <dgm:cxn modelId="{057C70DE-6786-43E3-90CB-6FCB60DAF58D}" type="presParOf" srcId="{B49199C8-4DDA-4484-B628-E4FD87D37478}" destId="{0CB9D64D-9111-4855-AA50-A774887E7F5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E12DD-86EE-424E-AFD2-0A70D52FFD91}"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027A263-3B4B-4450-95E4-63D418195035}">
      <dgm:prSet custT="1"/>
      <dgm:spPr/>
      <dgm:t>
        <a:bodyPr/>
        <a:lstStyle/>
        <a:p>
          <a:r>
            <a:rPr lang="en-US" sz="2000" dirty="0"/>
            <a:t>Determining financing and project requirements for entities of the PCC across Canada </a:t>
          </a:r>
        </a:p>
      </dgm:t>
    </dgm:pt>
    <dgm:pt modelId="{12CD1466-14CF-4535-8844-DE6221B23B13}" type="parTrans" cxnId="{3E737CA2-5827-49F0-BAAA-9C3691C5EE30}">
      <dgm:prSet/>
      <dgm:spPr/>
      <dgm:t>
        <a:bodyPr/>
        <a:lstStyle/>
        <a:p>
          <a:endParaRPr lang="en-US"/>
        </a:p>
      </dgm:t>
    </dgm:pt>
    <dgm:pt modelId="{5EB8D4CB-05FA-4F0E-97AA-757D9546F31A}" type="sibTrans" cxnId="{3E737CA2-5827-49F0-BAAA-9C3691C5EE30}">
      <dgm:prSet/>
      <dgm:spPr/>
      <dgm:t>
        <a:bodyPr/>
        <a:lstStyle/>
        <a:p>
          <a:endParaRPr lang="en-US"/>
        </a:p>
      </dgm:t>
    </dgm:pt>
    <dgm:pt modelId="{0BB2F8F5-6C91-4C74-B1D0-81FF2377D7E0}">
      <dgm:prSet custT="1"/>
      <dgm:spPr/>
      <dgm:t>
        <a:bodyPr/>
        <a:lstStyle/>
        <a:p>
          <a:r>
            <a:rPr lang="en-US" sz="2000" dirty="0"/>
            <a:t>Communication about PCBC and  loans process</a:t>
          </a:r>
        </a:p>
      </dgm:t>
    </dgm:pt>
    <dgm:pt modelId="{7F3E172F-64D1-4D54-A0A2-C9D4EDCB4262}" type="parTrans" cxnId="{8B62B014-D640-4105-A8E2-95DB11125162}">
      <dgm:prSet/>
      <dgm:spPr/>
      <dgm:t>
        <a:bodyPr/>
        <a:lstStyle/>
        <a:p>
          <a:endParaRPr lang="en-US"/>
        </a:p>
      </dgm:t>
    </dgm:pt>
    <dgm:pt modelId="{90D950A6-1EB8-4E80-BC82-CFA298D31407}" type="sibTrans" cxnId="{8B62B014-D640-4105-A8E2-95DB11125162}">
      <dgm:prSet/>
      <dgm:spPr/>
      <dgm:t>
        <a:bodyPr/>
        <a:lstStyle/>
        <a:p>
          <a:endParaRPr lang="en-US"/>
        </a:p>
      </dgm:t>
    </dgm:pt>
    <dgm:pt modelId="{458F049F-1482-49CE-A762-926B7F4896DC}">
      <dgm:prSet custT="1"/>
      <dgm:spPr/>
      <dgm:t>
        <a:bodyPr/>
        <a:lstStyle/>
        <a:p>
          <a:r>
            <a:rPr lang="en-US" sz="2000" dirty="0"/>
            <a:t>Supporting and encouraging congregational leadership through the process</a:t>
          </a:r>
        </a:p>
      </dgm:t>
    </dgm:pt>
    <dgm:pt modelId="{2DEA62B7-2572-4E7C-83D7-53687345AC5E}" type="parTrans" cxnId="{E1BC229B-CE8D-4804-ACDD-8787C214F991}">
      <dgm:prSet/>
      <dgm:spPr/>
      <dgm:t>
        <a:bodyPr/>
        <a:lstStyle/>
        <a:p>
          <a:endParaRPr lang="en-US"/>
        </a:p>
      </dgm:t>
    </dgm:pt>
    <dgm:pt modelId="{0557F3F0-8256-484F-A2F1-DDBA44EA0D61}" type="sibTrans" cxnId="{E1BC229B-CE8D-4804-ACDD-8787C214F991}">
      <dgm:prSet/>
      <dgm:spPr/>
      <dgm:t>
        <a:bodyPr/>
        <a:lstStyle/>
        <a:p>
          <a:endParaRPr lang="en-US"/>
        </a:p>
      </dgm:t>
    </dgm:pt>
    <dgm:pt modelId="{48EA3757-84D8-40B1-9B9F-A429CE4CA51F}">
      <dgm:prSet custT="1"/>
      <dgm:spPr/>
      <dgm:t>
        <a:bodyPr/>
        <a:lstStyle/>
        <a:p>
          <a:r>
            <a:rPr lang="en-CA" sz="1800" dirty="0"/>
            <a:t>Consultant to the committee</a:t>
          </a:r>
          <a:r>
            <a:rPr lang="en-US" sz="1800" dirty="0"/>
            <a:t> to review grants and develop application process</a:t>
          </a:r>
        </a:p>
      </dgm:t>
    </dgm:pt>
    <dgm:pt modelId="{B4A8C604-61D5-4039-A6AE-29E35ADCD741}" type="parTrans" cxnId="{BD247D5A-38AA-4B3F-B2F7-B34C79E3C1C3}">
      <dgm:prSet/>
      <dgm:spPr/>
      <dgm:t>
        <a:bodyPr/>
        <a:lstStyle/>
        <a:p>
          <a:endParaRPr lang="en-US"/>
        </a:p>
      </dgm:t>
    </dgm:pt>
    <dgm:pt modelId="{9368D37B-802D-4B20-891B-034944F303FE}" type="sibTrans" cxnId="{BD247D5A-38AA-4B3F-B2F7-B34C79E3C1C3}">
      <dgm:prSet/>
      <dgm:spPr/>
      <dgm:t>
        <a:bodyPr/>
        <a:lstStyle/>
        <a:p>
          <a:endParaRPr lang="en-US"/>
        </a:p>
      </dgm:t>
    </dgm:pt>
    <dgm:pt modelId="{64880DA3-B030-4DB7-92CF-C3AA7A7BDB92}">
      <dgm:prSet custT="1"/>
      <dgm:spPr/>
      <dgm:t>
        <a:bodyPr/>
        <a:lstStyle/>
        <a:p>
          <a:r>
            <a:rPr lang="en-CA" sz="2000" dirty="0"/>
            <a:t>Responsible for </a:t>
          </a:r>
          <a:r>
            <a:rPr lang="en-US" sz="2000" dirty="0"/>
            <a:t>risk analysis of all loan applications </a:t>
          </a:r>
        </a:p>
      </dgm:t>
    </dgm:pt>
    <dgm:pt modelId="{94C897DB-6490-4B14-BDB0-415733E1733D}" type="parTrans" cxnId="{5B29C622-FD51-4BDF-8FE1-BA36EC28585A}">
      <dgm:prSet/>
      <dgm:spPr/>
      <dgm:t>
        <a:bodyPr/>
        <a:lstStyle/>
        <a:p>
          <a:endParaRPr lang="en-US"/>
        </a:p>
      </dgm:t>
    </dgm:pt>
    <dgm:pt modelId="{2E73FB4B-A657-4176-A937-F23E6F7C42BD}" type="sibTrans" cxnId="{5B29C622-FD51-4BDF-8FE1-BA36EC28585A}">
      <dgm:prSet/>
      <dgm:spPr/>
      <dgm:t>
        <a:bodyPr/>
        <a:lstStyle/>
        <a:p>
          <a:endParaRPr lang="en-US"/>
        </a:p>
      </dgm:t>
    </dgm:pt>
    <dgm:pt modelId="{3762D7AA-DB2A-4CFD-8EC5-B054D6FEEC2B}">
      <dgm:prSet custT="1"/>
      <dgm:spPr/>
      <dgm:t>
        <a:bodyPr/>
        <a:lstStyle/>
        <a:p>
          <a:r>
            <a:rPr lang="en-US" sz="2000" dirty="0"/>
            <a:t>Active in housing conferences and ecumenical collaborations</a:t>
          </a:r>
        </a:p>
      </dgm:t>
    </dgm:pt>
    <dgm:pt modelId="{8EE1D53D-AFEF-4F69-A503-0839C8F31D56}" type="sibTrans" cxnId="{1C815D1C-6C52-4B3A-8BE3-D4BE4936E506}">
      <dgm:prSet/>
      <dgm:spPr/>
      <dgm:t>
        <a:bodyPr/>
        <a:lstStyle/>
        <a:p>
          <a:endParaRPr lang="en-US"/>
        </a:p>
      </dgm:t>
    </dgm:pt>
    <dgm:pt modelId="{38CDD9C9-FD34-4AC7-A236-C88A9289FA96}" type="parTrans" cxnId="{1C815D1C-6C52-4B3A-8BE3-D4BE4936E506}">
      <dgm:prSet/>
      <dgm:spPr/>
      <dgm:t>
        <a:bodyPr/>
        <a:lstStyle/>
        <a:p>
          <a:endParaRPr lang="en-US"/>
        </a:p>
      </dgm:t>
    </dgm:pt>
    <dgm:pt modelId="{1C2A4672-ED30-428E-8325-C614D43938AE}" type="pres">
      <dgm:prSet presAssocID="{D92E12DD-86EE-424E-AFD2-0A70D52FFD91}" presName="root" presStyleCnt="0">
        <dgm:presLayoutVars>
          <dgm:dir/>
          <dgm:resizeHandles val="exact"/>
        </dgm:presLayoutVars>
      </dgm:prSet>
      <dgm:spPr/>
    </dgm:pt>
    <dgm:pt modelId="{F3FA89BB-7747-4DE0-B3D8-2C7C6317B80B}" type="pres">
      <dgm:prSet presAssocID="{D92E12DD-86EE-424E-AFD2-0A70D52FFD91}" presName="container" presStyleCnt="0">
        <dgm:presLayoutVars>
          <dgm:dir/>
          <dgm:resizeHandles val="exact"/>
        </dgm:presLayoutVars>
      </dgm:prSet>
      <dgm:spPr/>
    </dgm:pt>
    <dgm:pt modelId="{C1D8F894-3C8E-4BFC-AFBC-8767568FA467}" type="pres">
      <dgm:prSet presAssocID="{3027A263-3B4B-4450-95E4-63D418195035}" presName="compNode" presStyleCnt="0"/>
      <dgm:spPr/>
    </dgm:pt>
    <dgm:pt modelId="{825918C7-DA98-49D4-ADAB-34151F16FEF1}" type="pres">
      <dgm:prSet presAssocID="{3027A263-3B4B-4450-95E4-63D418195035}" presName="iconBgRect" presStyleLbl="bgShp" presStyleIdx="0" presStyleCnt="6"/>
      <dgm:spPr/>
    </dgm:pt>
    <dgm:pt modelId="{22AFB4BF-EA58-4EC7-9AA9-EBB43F69F250}" type="pres">
      <dgm:prSet presAssocID="{3027A263-3B4B-4450-95E4-63D41819503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443B7CC-F085-4D73-A7AC-11CD7BB736FB}" type="pres">
      <dgm:prSet presAssocID="{3027A263-3B4B-4450-95E4-63D418195035}" presName="spaceRect" presStyleCnt="0"/>
      <dgm:spPr/>
    </dgm:pt>
    <dgm:pt modelId="{CF3DC250-2E76-4AB1-A2CD-8E48BE4D4B9F}" type="pres">
      <dgm:prSet presAssocID="{3027A263-3B4B-4450-95E4-63D418195035}" presName="textRect" presStyleLbl="revTx" presStyleIdx="0" presStyleCnt="6">
        <dgm:presLayoutVars>
          <dgm:chMax val="1"/>
          <dgm:chPref val="1"/>
        </dgm:presLayoutVars>
      </dgm:prSet>
      <dgm:spPr/>
    </dgm:pt>
    <dgm:pt modelId="{4D4FD69D-9B61-45B4-B8DD-AF08C6D0A41E}" type="pres">
      <dgm:prSet presAssocID="{5EB8D4CB-05FA-4F0E-97AA-757D9546F31A}" presName="sibTrans" presStyleLbl="sibTrans2D1" presStyleIdx="0" presStyleCnt="0"/>
      <dgm:spPr/>
    </dgm:pt>
    <dgm:pt modelId="{C272FD28-AA63-4899-B7A5-90B236FE777C}" type="pres">
      <dgm:prSet presAssocID="{0BB2F8F5-6C91-4C74-B1D0-81FF2377D7E0}" presName="compNode" presStyleCnt="0"/>
      <dgm:spPr/>
    </dgm:pt>
    <dgm:pt modelId="{409BE605-64EA-4B4A-8652-84CC30EEFC34}" type="pres">
      <dgm:prSet presAssocID="{0BB2F8F5-6C91-4C74-B1D0-81FF2377D7E0}" presName="iconBgRect" presStyleLbl="bgShp" presStyleIdx="1" presStyleCnt="6"/>
      <dgm:spPr/>
    </dgm:pt>
    <dgm:pt modelId="{5FC98FDD-7952-4E85-B32D-2C3BFB046F80}" type="pres">
      <dgm:prSet presAssocID="{0BB2F8F5-6C91-4C74-B1D0-81FF2377D7E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B40EB660-1D8F-4C6E-BEBD-332D956DEDED}" type="pres">
      <dgm:prSet presAssocID="{0BB2F8F5-6C91-4C74-B1D0-81FF2377D7E0}" presName="spaceRect" presStyleCnt="0"/>
      <dgm:spPr/>
    </dgm:pt>
    <dgm:pt modelId="{92F4D478-612B-4177-85A1-415C2E700D3D}" type="pres">
      <dgm:prSet presAssocID="{0BB2F8F5-6C91-4C74-B1D0-81FF2377D7E0}" presName="textRect" presStyleLbl="revTx" presStyleIdx="1" presStyleCnt="6" custLinFactNeighborX="1418" custLinFactNeighborY="3537">
        <dgm:presLayoutVars>
          <dgm:chMax val="1"/>
          <dgm:chPref val="1"/>
        </dgm:presLayoutVars>
      </dgm:prSet>
      <dgm:spPr/>
    </dgm:pt>
    <dgm:pt modelId="{FD70CC72-FB9E-48E8-AC16-3285FF8CF327}" type="pres">
      <dgm:prSet presAssocID="{90D950A6-1EB8-4E80-BC82-CFA298D31407}" presName="sibTrans" presStyleLbl="sibTrans2D1" presStyleIdx="0" presStyleCnt="0"/>
      <dgm:spPr/>
    </dgm:pt>
    <dgm:pt modelId="{F8A8F2AB-BBD3-4CDD-BF60-E2F139EEEA33}" type="pres">
      <dgm:prSet presAssocID="{458F049F-1482-49CE-A762-926B7F4896DC}" presName="compNode" presStyleCnt="0"/>
      <dgm:spPr/>
    </dgm:pt>
    <dgm:pt modelId="{7B598DC2-7331-4311-967D-296D79341136}" type="pres">
      <dgm:prSet presAssocID="{458F049F-1482-49CE-A762-926B7F4896DC}" presName="iconBgRect" presStyleLbl="bgShp" presStyleIdx="2" presStyleCnt="6"/>
      <dgm:spPr/>
    </dgm:pt>
    <dgm:pt modelId="{0D6DDB5C-8E12-476C-A4E3-0C315998D7AD}" type="pres">
      <dgm:prSet presAssocID="{458F049F-1482-49CE-A762-926B7F4896D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nt"/>
        </a:ext>
      </dgm:extLst>
    </dgm:pt>
    <dgm:pt modelId="{72896851-99A6-46DD-8596-A8EC23E8D775}" type="pres">
      <dgm:prSet presAssocID="{458F049F-1482-49CE-A762-926B7F4896DC}" presName="spaceRect" presStyleCnt="0"/>
      <dgm:spPr/>
    </dgm:pt>
    <dgm:pt modelId="{279CE6CF-E66B-43F3-AD58-BB0F77E8C6A6}" type="pres">
      <dgm:prSet presAssocID="{458F049F-1482-49CE-A762-926B7F4896DC}" presName="textRect" presStyleLbl="revTx" presStyleIdx="2" presStyleCnt="6">
        <dgm:presLayoutVars>
          <dgm:chMax val="1"/>
          <dgm:chPref val="1"/>
        </dgm:presLayoutVars>
      </dgm:prSet>
      <dgm:spPr/>
    </dgm:pt>
    <dgm:pt modelId="{85FEA53C-1E07-42B4-A9ED-D5CE61C9E309}" type="pres">
      <dgm:prSet presAssocID="{0557F3F0-8256-484F-A2F1-DDBA44EA0D61}" presName="sibTrans" presStyleLbl="sibTrans2D1" presStyleIdx="0" presStyleCnt="0"/>
      <dgm:spPr/>
    </dgm:pt>
    <dgm:pt modelId="{CCAC9C2B-5487-4A4E-BAA3-704EABA6EAA5}" type="pres">
      <dgm:prSet presAssocID="{48EA3757-84D8-40B1-9B9F-A429CE4CA51F}" presName="compNode" presStyleCnt="0"/>
      <dgm:spPr/>
    </dgm:pt>
    <dgm:pt modelId="{4890AE0D-6E7F-48BA-82A6-6CDD99D87120}" type="pres">
      <dgm:prSet presAssocID="{48EA3757-84D8-40B1-9B9F-A429CE4CA51F}" presName="iconBgRect" presStyleLbl="bgShp" presStyleIdx="3" presStyleCnt="6"/>
      <dgm:spPr/>
    </dgm:pt>
    <dgm:pt modelId="{9D164CF4-0643-4AD4-83A1-57BF2153088A}" type="pres">
      <dgm:prSet presAssocID="{48EA3757-84D8-40B1-9B9F-A429CE4CA51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6EA838C4-0A04-4238-B7E6-B3D3BBC9ECA4}" type="pres">
      <dgm:prSet presAssocID="{48EA3757-84D8-40B1-9B9F-A429CE4CA51F}" presName="spaceRect" presStyleCnt="0"/>
      <dgm:spPr/>
    </dgm:pt>
    <dgm:pt modelId="{CAA2EDFF-D3A6-489E-880E-0EA3052EEFE8}" type="pres">
      <dgm:prSet presAssocID="{48EA3757-84D8-40B1-9B9F-A429CE4CA51F}" presName="textRect" presStyleLbl="revTx" presStyleIdx="3" presStyleCnt="6">
        <dgm:presLayoutVars>
          <dgm:chMax val="1"/>
          <dgm:chPref val="1"/>
        </dgm:presLayoutVars>
      </dgm:prSet>
      <dgm:spPr/>
    </dgm:pt>
    <dgm:pt modelId="{63A672BF-A86D-426A-905A-58BD0C964D6E}" type="pres">
      <dgm:prSet presAssocID="{9368D37B-802D-4B20-891B-034944F303FE}" presName="sibTrans" presStyleLbl="sibTrans2D1" presStyleIdx="0" presStyleCnt="0"/>
      <dgm:spPr/>
    </dgm:pt>
    <dgm:pt modelId="{EC77D672-6944-449F-80E6-4E8945DA13B4}" type="pres">
      <dgm:prSet presAssocID="{64880DA3-B030-4DB7-92CF-C3AA7A7BDB92}" presName="compNode" presStyleCnt="0"/>
      <dgm:spPr/>
    </dgm:pt>
    <dgm:pt modelId="{54821855-37B8-4504-A15E-64C8A68039B1}" type="pres">
      <dgm:prSet presAssocID="{64880DA3-B030-4DB7-92CF-C3AA7A7BDB92}" presName="iconBgRect" presStyleLbl="bgShp" presStyleIdx="4" presStyleCnt="6"/>
      <dgm:spPr/>
    </dgm:pt>
    <dgm:pt modelId="{76FCFA27-B972-4B06-848C-09FDC5B9C696}" type="pres">
      <dgm:prSet presAssocID="{64880DA3-B030-4DB7-92CF-C3AA7A7BDB9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298CAC38-5EAD-48B9-9215-D143F0DEF672}" type="pres">
      <dgm:prSet presAssocID="{64880DA3-B030-4DB7-92CF-C3AA7A7BDB92}" presName="spaceRect" presStyleCnt="0"/>
      <dgm:spPr/>
    </dgm:pt>
    <dgm:pt modelId="{2BDB9698-A9FB-415A-B4A5-0F4664F28A40}" type="pres">
      <dgm:prSet presAssocID="{64880DA3-B030-4DB7-92CF-C3AA7A7BDB92}" presName="textRect" presStyleLbl="revTx" presStyleIdx="4" presStyleCnt="6">
        <dgm:presLayoutVars>
          <dgm:chMax val="1"/>
          <dgm:chPref val="1"/>
        </dgm:presLayoutVars>
      </dgm:prSet>
      <dgm:spPr/>
    </dgm:pt>
    <dgm:pt modelId="{D7991DD9-01E7-4136-9254-D06BF377D02C}" type="pres">
      <dgm:prSet presAssocID="{2E73FB4B-A657-4176-A937-F23E6F7C42BD}" presName="sibTrans" presStyleLbl="sibTrans2D1" presStyleIdx="0" presStyleCnt="0"/>
      <dgm:spPr/>
    </dgm:pt>
    <dgm:pt modelId="{B49199C8-4DDA-4484-B628-E4FD87D37478}" type="pres">
      <dgm:prSet presAssocID="{3762D7AA-DB2A-4CFD-8EC5-B054D6FEEC2B}" presName="compNode" presStyleCnt="0"/>
      <dgm:spPr/>
    </dgm:pt>
    <dgm:pt modelId="{BB425C35-98A1-4B21-9AD3-CDDBDE35E01B}" type="pres">
      <dgm:prSet presAssocID="{3762D7AA-DB2A-4CFD-8EC5-B054D6FEEC2B}" presName="iconBgRect" presStyleLbl="bgShp" presStyleIdx="5" presStyleCnt="6"/>
      <dgm:spPr/>
    </dgm:pt>
    <dgm:pt modelId="{11F39C28-F908-40DF-A98C-517FB3A869C9}" type="pres">
      <dgm:prSet presAssocID="{3762D7AA-DB2A-4CFD-8EC5-B054D6FEEC2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0E8A56DA-B1EF-45A9-ABBE-859C3A64E65A}" type="pres">
      <dgm:prSet presAssocID="{3762D7AA-DB2A-4CFD-8EC5-B054D6FEEC2B}" presName="spaceRect" presStyleCnt="0"/>
      <dgm:spPr/>
    </dgm:pt>
    <dgm:pt modelId="{0CB9D64D-9111-4855-AA50-A774887E7F55}" type="pres">
      <dgm:prSet presAssocID="{3762D7AA-DB2A-4CFD-8EC5-B054D6FEEC2B}" presName="textRect" presStyleLbl="revTx" presStyleIdx="5" presStyleCnt="6">
        <dgm:presLayoutVars>
          <dgm:chMax val="1"/>
          <dgm:chPref val="1"/>
        </dgm:presLayoutVars>
      </dgm:prSet>
      <dgm:spPr/>
    </dgm:pt>
  </dgm:ptLst>
  <dgm:cxnLst>
    <dgm:cxn modelId="{E9317709-45DC-43DC-B21A-CAC3F0DC3192}" type="presOf" srcId="{3027A263-3B4B-4450-95E4-63D418195035}" destId="{CF3DC250-2E76-4AB1-A2CD-8E48BE4D4B9F}" srcOrd="0" destOrd="0" presId="urn:microsoft.com/office/officeart/2018/2/layout/IconCircleList"/>
    <dgm:cxn modelId="{8B62B014-D640-4105-A8E2-95DB11125162}" srcId="{D92E12DD-86EE-424E-AFD2-0A70D52FFD91}" destId="{0BB2F8F5-6C91-4C74-B1D0-81FF2377D7E0}" srcOrd="1" destOrd="0" parTransId="{7F3E172F-64D1-4D54-A0A2-C9D4EDCB4262}" sibTransId="{90D950A6-1EB8-4E80-BC82-CFA298D31407}"/>
    <dgm:cxn modelId="{1C815D1C-6C52-4B3A-8BE3-D4BE4936E506}" srcId="{D92E12DD-86EE-424E-AFD2-0A70D52FFD91}" destId="{3762D7AA-DB2A-4CFD-8EC5-B054D6FEEC2B}" srcOrd="5" destOrd="0" parTransId="{38CDD9C9-FD34-4AC7-A236-C88A9289FA96}" sibTransId="{8EE1D53D-AFEF-4F69-A503-0839C8F31D56}"/>
    <dgm:cxn modelId="{5B29C622-FD51-4BDF-8FE1-BA36EC28585A}" srcId="{D92E12DD-86EE-424E-AFD2-0A70D52FFD91}" destId="{64880DA3-B030-4DB7-92CF-C3AA7A7BDB92}" srcOrd="4" destOrd="0" parTransId="{94C897DB-6490-4B14-BDB0-415733E1733D}" sibTransId="{2E73FB4B-A657-4176-A937-F23E6F7C42BD}"/>
    <dgm:cxn modelId="{E829522B-42F9-42B5-BE1A-1B15C91CC965}" type="presOf" srcId="{0557F3F0-8256-484F-A2F1-DDBA44EA0D61}" destId="{85FEA53C-1E07-42B4-A9ED-D5CE61C9E309}" srcOrd="0" destOrd="0" presId="urn:microsoft.com/office/officeart/2018/2/layout/IconCircleList"/>
    <dgm:cxn modelId="{11053D37-4DC4-4752-B093-827921EEA001}" type="presOf" srcId="{3762D7AA-DB2A-4CFD-8EC5-B054D6FEEC2B}" destId="{0CB9D64D-9111-4855-AA50-A774887E7F55}" srcOrd="0" destOrd="0" presId="urn:microsoft.com/office/officeart/2018/2/layout/IconCircleList"/>
    <dgm:cxn modelId="{BC1E475F-C6BA-40DA-B537-5E99539F939E}" type="presOf" srcId="{5EB8D4CB-05FA-4F0E-97AA-757D9546F31A}" destId="{4D4FD69D-9B61-45B4-B8DD-AF08C6D0A41E}" srcOrd="0" destOrd="0" presId="urn:microsoft.com/office/officeart/2018/2/layout/IconCircleList"/>
    <dgm:cxn modelId="{E313E84F-2EC8-4A3E-BC54-2FE707106B3A}" type="presOf" srcId="{0BB2F8F5-6C91-4C74-B1D0-81FF2377D7E0}" destId="{92F4D478-612B-4177-85A1-415C2E700D3D}" srcOrd="0" destOrd="0" presId="urn:microsoft.com/office/officeart/2018/2/layout/IconCircleList"/>
    <dgm:cxn modelId="{BD247D5A-38AA-4B3F-B2F7-B34C79E3C1C3}" srcId="{D92E12DD-86EE-424E-AFD2-0A70D52FFD91}" destId="{48EA3757-84D8-40B1-9B9F-A429CE4CA51F}" srcOrd="3" destOrd="0" parTransId="{B4A8C604-61D5-4039-A6AE-29E35ADCD741}" sibTransId="{9368D37B-802D-4B20-891B-034944F303FE}"/>
    <dgm:cxn modelId="{256E7F96-8809-4C7D-9F03-F9AA1011035C}" type="presOf" srcId="{48EA3757-84D8-40B1-9B9F-A429CE4CA51F}" destId="{CAA2EDFF-D3A6-489E-880E-0EA3052EEFE8}" srcOrd="0" destOrd="0" presId="urn:microsoft.com/office/officeart/2018/2/layout/IconCircleList"/>
    <dgm:cxn modelId="{E1BC229B-CE8D-4804-ACDD-8787C214F991}" srcId="{D92E12DD-86EE-424E-AFD2-0A70D52FFD91}" destId="{458F049F-1482-49CE-A762-926B7F4896DC}" srcOrd="2" destOrd="0" parTransId="{2DEA62B7-2572-4E7C-83D7-53687345AC5E}" sibTransId="{0557F3F0-8256-484F-A2F1-DDBA44EA0D61}"/>
    <dgm:cxn modelId="{9921EF9C-3F88-4912-AB50-317688491039}" type="presOf" srcId="{9368D37B-802D-4B20-891B-034944F303FE}" destId="{63A672BF-A86D-426A-905A-58BD0C964D6E}" srcOrd="0" destOrd="0" presId="urn:microsoft.com/office/officeart/2018/2/layout/IconCircleList"/>
    <dgm:cxn modelId="{D2A2C8A0-777E-463D-BA1E-2ED39175F0BE}" type="presOf" srcId="{2E73FB4B-A657-4176-A937-F23E6F7C42BD}" destId="{D7991DD9-01E7-4136-9254-D06BF377D02C}" srcOrd="0" destOrd="0" presId="urn:microsoft.com/office/officeart/2018/2/layout/IconCircleList"/>
    <dgm:cxn modelId="{3E737CA2-5827-49F0-BAAA-9C3691C5EE30}" srcId="{D92E12DD-86EE-424E-AFD2-0A70D52FFD91}" destId="{3027A263-3B4B-4450-95E4-63D418195035}" srcOrd="0" destOrd="0" parTransId="{12CD1466-14CF-4535-8844-DE6221B23B13}" sibTransId="{5EB8D4CB-05FA-4F0E-97AA-757D9546F31A}"/>
    <dgm:cxn modelId="{9F9337A3-85E8-4ADB-8CCF-BDCB8E2A7060}" type="presOf" srcId="{458F049F-1482-49CE-A762-926B7F4896DC}" destId="{279CE6CF-E66B-43F3-AD58-BB0F77E8C6A6}" srcOrd="0" destOrd="0" presId="urn:microsoft.com/office/officeart/2018/2/layout/IconCircleList"/>
    <dgm:cxn modelId="{10173BAD-089D-4D22-BEB6-4B29EBF58DBA}" type="presOf" srcId="{90D950A6-1EB8-4E80-BC82-CFA298D31407}" destId="{FD70CC72-FB9E-48E8-AC16-3285FF8CF327}" srcOrd="0" destOrd="0" presId="urn:microsoft.com/office/officeart/2018/2/layout/IconCircleList"/>
    <dgm:cxn modelId="{0C4C45B6-4D47-46E8-A82E-CD7884F05711}" type="presOf" srcId="{64880DA3-B030-4DB7-92CF-C3AA7A7BDB92}" destId="{2BDB9698-A9FB-415A-B4A5-0F4664F28A40}" srcOrd="0" destOrd="0" presId="urn:microsoft.com/office/officeart/2018/2/layout/IconCircleList"/>
    <dgm:cxn modelId="{B3777CD7-BE8D-42E2-BDAD-F37466822A77}" type="presOf" srcId="{D92E12DD-86EE-424E-AFD2-0A70D52FFD91}" destId="{1C2A4672-ED30-428E-8325-C614D43938AE}" srcOrd="0" destOrd="0" presId="urn:microsoft.com/office/officeart/2018/2/layout/IconCircleList"/>
    <dgm:cxn modelId="{E8651A4C-72D9-4A29-AACC-93209BC25890}" type="presParOf" srcId="{1C2A4672-ED30-428E-8325-C614D43938AE}" destId="{F3FA89BB-7747-4DE0-B3D8-2C7C6317B80B}" srcOrd="0" destOrd="0" presId="urn:microsoft.com/office/officeart/2018/2/layout/IconCircleList"/>
    <dgm:cxn modelId="{B0613B04-BD69-4703-96A4-7C79CA37AB4C}" type="presParOf" srcId="{F3FA89BB-7747-4DE0-B3D8-2C7C6317B80B}" destId="{C1D8F894-3C8E-4BFC-AFBC-8767568FA467}" srcOrd="0" destOrd="0" presId="urn:microsoft.com/office/officeart/2018/2/layout/IconCircleList"/>
    <dgm:cxn modelId="{5F449B24-8200-40D1-B41C-44B75A403538}" type="presParOf" srcId="{C1D8F894-3C8E-4BFC-AFBC-8767568FA467}" destId="{825918C7-DA98-49D4-ADAB-34151F16FEF1}" srcOrd="0" destOrd="0" presId="urn:microsoft.com/office/officeart/2018/2/layout/IconCircleList"/>
    <dgm:cxn modelId="{024EF4C5-F66E-4EB3-8CC7-086991EFF2C7}" type="presParOf" srcId="{C1D8F894-3C8E-4BFC-AFBC-8767568FA467}" destId="{22AFB4BF-EA58-4EC7-9AA9-EBB43F69F250}" srcOrd="1" destOrd="0" presId="urn:microsoft.com/office/officeart/2018/2/layout/IconCircleList"/>
    <dgm:cxn modelId="{4AD79CC2-3D08-4263-A891-4EE03506F62C}" type="presParOf" srcId="{C1D8F894-3C8E-4BFC-AFBC-8767568FA467}" destId="{2443B7CC-F085-4D73-A7AC-11CD7BB736FB}" srcOrd="2" destOrd="0" presId="urn:microsoft.com/office/officeart/2018/2/layout/IconCircleList"/>
    <dgm:cxn modelId="{BB2353CE-F76C-41C7-833B-7E1591CA01D6}" type="presParOf" srcId="{C1D8F894-3C8E-4BFC-AFBC-8767568FA467}" destId="{CF3DC250-2E76-4AB1-A2CD-8E48BE4D4B9F}" srcOrd="3" destOrd="0" presId="urn:microsoft.com/office/officeart/2018/2/layout/IconCircleList"/>
    <dgm:cxn modelId="{05515AA3-E635-472F-8604-51293A4EF444}" type="presParOf" srcId="{F3FA89BB-7747-4DE0-B3D8-2C7C6317B80B}" destId="{4D4FD69D-9B61-45B4-B8DD-AF08C6D0A41E}" srcOrd="1" destOrd="0" presId="urn:microsoft.com/office/officeart/2018/2/layout/IconCircleList"/>
    <dgm:cxn modelId="{05988414-571A-4772-BF1F-D4BD488449AC}" type="presParOf" srcId="{F3FA89BB-7747-4DE0-B3D8-2C7C6317B80B}" destId="{C272FD28-AA63-4899-B7A5-90B236FE777C}" srcOrd="2" destOrd="0" presId="urn:microsoft.com/office/officeart/2018/2/layout/IconCircleList"/>
    <dgm:cxn modelId="{C89F0D5D-112B-4B34-8A40-7CF4BA8A6DAC}" type="presParOf" srcId="{C272FD28-AA63-4899-B7A5-90B236FE777C}" destId="{409BE605-64EA-4B4A-8652-84CC30EEFC34}" srcOrd="0" destOrd="0" presId="urn:microsoft.com/office/officeart/2018/2/layout/IconCircleList"/>
    <dgm:cxn modelId="{6DB1B447-E1E6-4FE4-AF49-8D309EBA5F1F}" type="presParOf" srcId="{C272FD28-AA63-4899-B7A5-90B236FE777C}" destId="{5FC98FDD-7952-4E85-B32D-2C3BFB046F80}" srcOrd="1" destOrd="0" presId="urn:microsoft.com/office/officeart/2018/2/layout/IconCircleList"/>
    <dgm:cxn modelId="{C8B24331-9141-4F1B-BBFF-1E8585A7D300}" type="presParOf" srcId="{C272FD28-AA63-4899-B7A5-90B236FE777C}" destId="{B40EB660-1D8F-4C6E-BEBD-332D956DEDED}" srcOrd="2" destOrd="0" presId="urn:microsoft.com/office/officeart/2018/2/layout/IconCircleList"/>
    <dgm:cxn modelId="{AC42F9A2-FBAE-46A2-948A-796F2E8A563C}" type="presParOf" srcId="{C272FD28-AA63-4899-B7A5-90B236FE777C}" destId="{92F4D478-612B-4177-85A1-415C2E700D3D}" srcOrd="3" destOrd="0" presId="urn:microsoft.com/office/officeart/2018/2/layout/IconCircleList"/>
    <dgm:cxn modelId="{7A5A5936-3E47-401B-9182-7783D2C50B2E}" type="presParOf" srcId="{F3FA89BB-7747-4DE0-B3D8-2C7C6317B80B}" destId="{FD70CC72-FB9E-48E8-AC16-3285FF8CF327}" srcOrd="3" destOrd="0" presId="urn:microsoft.com/office/officeart/2018/2/layout/IconCircleList"/>
    <dgm:cxn modelId="{307CB2A6-6C39-42B7-901A-326726C22D40}" type="presParOf" srcId="{F3FA89BB-7747-4DE0-B3D8-2C7C6317B80B}" destId="{F8A8F2AB-BBD3-4CDD-BF60-E2F139EEEA33}" srcOrd="4" destOrd="0" presId="urn:microsoft.com/office/officeart/2018/2/layout/IconCircleList"/>
    <dgm:cxn modelId="{476AA07F-2D70-4A7E-8893-18E0540F9517}" type="presParOf" srcId="{F8A8F2AB-BBD3-4CDD-BF60-E2F139EEEA33}" destId="{7B598DC2-7331-4311-967D-296D79341136}" srcOrd="0" destOrd="0" presId="urn:microsoft.com/office/officeart/2018/2/layout/IconCircleList"/>
    <dgm:cxn modelId="{BB3A406C-B470-4477-86FC-F0A87CA3F2CB}" type="presParOf" srcId="{F8A8F2AB-BBD3-4CDD-BF60-E2F139EEEA33}" destId="{0D6DDB5C-8E12-476C-A4E3-0C315998D7AD}" srcOrd="1" destOrd="0" presId="urn:microsoft.com/office/officeart/2018/2/layout/IconCircleList"/>
    <dgm:cxn modelId="{C4B50BC0-1A87-4F5D-B536-6A470A4AE963}" type="presParOf" srcId="{F8A8F2AB-BBD3-4CDD-BF60-E2F139EEEA33}" destId="{72896851-99A6-46DD-8596-A8EC23E8D775}" srcOrd="2" destOrd="0" presId="urn:microsoft.com/office/officeart/2018/2/layout/IconCircleList"/>
    <dgm:cxn modelId="{8D3DE475-4400-4A1C-8F3A-FB3AD924B405}" type="presParOf" srcId="{F8A8F2AB-BBD3-4CDD-BF60-E2F139EEEA33}" destId="{279CE6CF-E66B-43F3-AD58-BB0F77E8C6A6}" srcOrd="3" destOrd="0" presId="urn:microsoft.com/office/officeart/2018/2/layout/IconCircleList"/>
    <dgm:cxn modelId="{63CA3FF8-6BC2-4B64-A413-C61A4B5F401F}" type="presParOf" srcId="{F3FA89BB-7747-4DE0-B3D8-2C7C6317B80B}" destId="{85FEA53C-1E07-42B4-A9ED-D5CE61C9E309}" srcOrd="5" destOrd="0" presId="urn:microsoft.com/office/officeart/2018/2/layout/IconCircleList"/>
    <dgm:cxn modelId="{3D9210F0-745A-4C14-8A02-6C1FBA5DA587}" type="presParOf" srcId="{F3FA89BB-7747-4DE0-B3D8-2C7C6317B80B}" destId="{CCAC9C2B-5487-4A4E-BAA3-704EABA6EAA5}" srcOrd="6" destOrd="0" presId="urn:microsoft.com/office/officeart/2018/2/layout/IconCircleList"/>
    <dgm:cxn modelId="{479C7052-8F60-4746-B0A9-E8A91C4E1436}" type="presParOf" srcId="{CCAC9C2B-5487-4A4E-BAA3-704EABA6EAA5}" destId="{4890AE0D-6E7F-48BA-82A6-6CDD99D87120}" srcOrd="0" destOrd="0" presId="urn:microsoft.com/office/officeart/2018/2/layout/IconCircleList"/>
    <dgm:cxn modelId="{E65B06E6-0575-4D91-B77F-F8D7570B530A}" type="presParOf" srcId="{CCAC9C2B-5487-4A4E-BAA3-704EABA6EAA5}" destId="{9D164CF4-0643-4AD4-83A1-57BF2153088A}" srcOrd="1" destOrd="0" presId="urn:microsoft.com/office/officeart/2018/2/layout/IconCircleList"/>
    <dgm:cxn modelId="{DB8A95BC-56A6-46C5-B301-2F69D10B6912}" type="presParOf" srcId="{CCAC9C2B-5487-4A4E-BAA3-704EABA6EAA5}" destId="{6EA838C4-0A04-4238-B7E6-B3D3BBC9ECA4}" srcOrd="2" destOrd="0" presId="urn:microsoft.com/office/officeart/2018/2/layout/IconCircleList"/>
    <dgm:cxn modelId="{87D9DF51-437D-4E2F-AB0D-8DD4933D400B}" type="presParOf" srcId="{CCAC9C2B-5487-4A4E-BAA3-704EABA6EAA5}" destId="{CAA2EDFF-D3A6-489E-880E-0EA3052EEFE8}" srcOrd="3" destOrd="0" presId="urn:microsoft.com/office/officeart/2018/2/layout/IconCircleList"/>
    <dgm:cxn modelId="{9E049E9B-9CE4-4E59-8876-6FB8B0C126E2}" type="presParOf" srcId="{F3FA89BB-7747-4DE0-B3D8-2C7C6317B80B}" destId="{63A672BF-A86D-426A-905A-58BD0C964D6E}" srcOrd="7" destOrd="0" presId="urn:microsoft.com/office/officeart/2018/2/layout/IconCircleList"/>
    <dgm:cxn modelId="{6717EE82-CFFA-4966-AB5A-BF5ACD1A83EE}" type="presParOf" srcId="{F3FA89BB-7747-4DE0-B3D8-2C7C6317B80B}" destId="{EC77D672-6944-449F-80E6-4E8945DA13B4}" srcOrd="8" destOrd="0" presId="urn:microsoft.com/office/officeart/2018/2/layout/IconCircleList"/>
    <dgm:cxn modelId="{011B59D1-E5DD-46E9-9C2F-B3FC5F9EA057}" type="presParOf" srcId="{EC77D672-6944-449F-80E6-4E8945DA13B4}" destId="{54821855-37B8-4504-A15E-64C8A68039B1}" srcOrd="0" destOrd="0" presId="urn:microsoft.com/office/officeart/2018/2/layout/IconCircleList"/>
    <dgm:cxn modelId="{E0A915F1-DCE4-4A6C-B2E9-A06921D67BE9}" type="presParOf" srcId="{EC77D672-6944-449F-80E6-4E8945DA13B4}" destId="{76FCFA27-B972-4B06-848C-09FDC5B9C696}" srcOrd="1" destOrd="0" presId="urn:microsoft.com/office/officeart/2018/2/layout/IconCircleList"/>
    <dgm:cxn modelId="{2BFC0830-13D7-4D7C-8061-002CB35DEE5C}" type="presParOf" srcId="{EC77D672-6944-449F-80E6-4E8945DA13B4}" destId="{298CAC38-5EAD-48B9-9215-D143F0DEF672}" srcOrd="2" destOrd="0" presId="urn:microsoft.com/office/officeart/2018/2/layout/IconCircleList"/>
    <dgm:cxn modelId="{DA00D71B-62BF-45AB-8E2C-E319F0D62B90}" type="presParOf" srcId="{EC77D672-6944-449F-80E6-4E8945DA13B4}" destId="{2BDB9698-A9FB-415A-B4A5-0F4664F28A40}" srcOrd="3" destOrd="0" presId="urn:microsoft.com/office/officeart/2018/2/layout/IconCircleList"/>
    <dgm:cxn modelId="{50979999-94D6-4450-8A67-A89D2254864A}" type="presParOf" srcId="{F3FA89BB-7747-4DE0-B3D8-2C7C6317B80B}" destId="{D7991DD9-01E7-4136-9254-D06BF377D02C}" srcOrd="9" destOrd="0" presId="urn:microsoft.com/office/officeart/2018/2/layout/IconCircleList"/>
    <dgm:cxn modelId="{0F9A1067-62E5-4D97-922D-710C37B5EC8A}" type="presParOf" srcId="{F3FA89BB-7747-4DE0-B3D8-2C7C6317B80B}" destId="{B49199C8-4DDA-4484-B628-E4FD87D37478}" srcOrd="10" destOrd="0" presId="urn:microsoft.com/office/officeart/2018/2/layout/IconCircleList"/>
    <dgm:cxn modelId="{BF067EDD-6C17-44F3-958C-9A7292D33045}" type="presParOf" srcId="{B49199C8-4DDA-4484-B628-E4FD87D37478}" destId="{BB425C35-98A1-4B21-9AD3-CDDBDE35E01B}" srcOrd="0" destOrd="0" presId="urn:microsoft.com/office/officeart/2018/2/layout/IconCircleList"/>
    <dgm:cxn modelId="{4F0A5259-7CFF-434D-BE80-8B0E6DEDA85F}" type="presParOf" srcId="{B49199C8-4DDA-4484-B628-E4FD87D37478}" destId="{11F39C28-F908-40DF-A98C-517FB3A869C9}" srcOrd="1" destOrd="0" presId="urn:microsoft.com/office/officeart/2018/2/layout/IconCircleList"/>
    <dgm:cxn modelId="{9CD89220-0A66-45CB-8B1F-83F393B672B2}" type="presParOf" srcId="{B49199C8-4DDA-4484-B628-E4FD87D37478}" destId="{0E8A56DA-B1EF-45A9-ABBE-859C3A64E65A}" srcOrd="2" destOrd="0" presId="urn:microsoft.com/office/officeart/2018/2/layout/IconCircleList"/>
    <dgm:cxn modelId="{057C70DE-6786-43E3-90CB-6FCB60DAF58D}" type="presParOf" srcId="{B49199C8-4DDA-4484-B628-E4FD87D37478}" destId="{0CB9D64D-9111-4855-AA50-A774887E7F5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6821FC-AD71-4D2B-856A-05F64C016E2E}" type="doc">
      <dgm:prSet loTypeId="urn:microsoft.com/office/officeart/2016/7/layout/BasicTimeline" loCatId="process" qsTypeId="urn:microsoft.com/office/officeart/2005/8/quickstyle/simple2" qsCatId="simple" csTypeId="urn:microsoft.com/office/officeart/2005/8/colors/accent6_2" csCatId="accent6" phldr="1"/>
      <dgm:spPr/>
      <dgm:t>
        <a:bodyPr/>
        <a:lstStyle/>
        <a:p>
          <a:endParaRPr lang="en-US"/>
        </a:p>
      </dgm:t>
    </dgm:pt>
    <dgm:pt modelId="{44CFB93A-89D3-4FED-BEA7-B8A350CE0993}">
      <dgm:prSet/>
      <dgm:spPr/>
      <dgm:t>
        <a:bodyPr/>
        <a:lstStyle/>
        <a:p>
          <a:pPr>
            <a:defRPr b="1"/>
          </a:pPr>
          <a:r>
            <a:rPr lang="en-US"/>
            <a:t>2019</a:t>
          </a:r>
        </a:p>
      </dgm:t>
    </dgm:pt>
    <dgm:pt modelId="{1EACCD1B-DACA-478F-B074-56E126D8EDD6}" type="parTrans" cxnId="{8F9EEDD1-6DE7-4497-8C4C-0056B805BA4E}">
      <dgm:prSet/>
      <dgm:spPr/>
      <dgm:t>
        <a:bodyPr/>
        <a:lstStyle/>
        <a:p>
          <a:endParaRPr lang="en-US"/>
        </a:p>
      </dgm:t>
    </dgm:pt>
    <dgm:pt modelId="{335B4E5E-D05B-4153-B1A7-9D92B9486B85}" type="sibTrans" cxnId="{8F9EEDD1-6DE7-4497-8C4C-0056B805BA4E}">
      <dgm:prSet/>
      <dgm:spPr/>
      <dgm:t>
        <a:bodyPr/>
        <a:lstStyle/>
        <a:p>
          <a:endParaRPr lang="en-US"/>
        </a:p>
      </dgm:t>
    </dgm:pt>
    <dgm:pt modelId="{4A7A5706-98F3-4997-BE09-2E440EA0CB0C}">
      <dgm:prSet/>
      <dgm:spPr/>
      <dgm:t>
        <a:bodyPr/>
        <a:lstStyle/>
        <a:p>
          <a:r>
            <a:rPr lang="en-US"/>
            <a:t>Evangel Hall Mission Strategic Planning Exercise</a:t>
          </a:r>
        </a:p>
      </dgm:t>
    </dgm:pt>
    <dgm:pt modelId="{8C7854D1-A67E-4583-82F2-0B5ACEBFC4BF}" type="parTrans" cxnId="{DC1488C0-2BDB-453A-BCF9-3EC250FDF105}">
      <dgm:prSet/>
      <dgm:spPr/>
      <dgm:t>
        <a:bodyPr/>
        <a:lstStyle/>
        <a:p>
          <a:endParaRPr lang="en-US"/>
        </a:p>
      </dgm:t>
    </dgm:pt>
    <dgm:pt modelId="{0DBF0DC1-C51A-4818-8EC1-2241DD86FD84}" type="sibTrans" cxnId="{DC1488C0-2BDB-453A-BCF9-3EC250FDF105}">
      <dgm:prSet/>
      <dgm:spPr/>
      <dgm:t>
        <a:bodyPr/>
        <a:lstStyle/>
        <a:p>
          <a:endParaRPr lang="en-US"/>
        </a:p>
      </dgm:t>
    </dgm:pt>
    <dgm:pt modelId="{F7829CD4-D44F-42D4-88EA-4C32D776D572}">
      <dgm:prSet/>
      <dgm:spPr/>
      <dgm:t>
        <a:bodyPr/>
        <a:lstStyle/>
        <a:p>
          <a:pPr>
            <a:defRPr b="1"/>
          </a:pPr>
          <a:r>
            <a:rPr lang="en-US"/>
            <a:t>2019–2024</a:t>
          </a:r>
        </a:p>
      </dgm:t>
    </dgm:pt>
    <dgm:pt modelId="{21CD9F6C-C7F6-4EA3-BE43-1B37D348A33A}" type="parTrans" cxnId="{97B07987-CAAB-49BA-9E30-5CA7A49D43CA}">
      <dgm:prSet/>
      <dgm:spPr/>
      <dgm:t>
        <a:bodyPr/>
        <a:lstStyle/>
        <a:p>
          <a:endParaRPr lang="en-US"/>
        </a:p>
      </dgm:t>
    </dgm:pt>
    <dgm:pt modelId="{FA79CB61-3A3F-4514-A310-838C6F56B30C}" type="sibTrans" cxnId="{97B07987-CAAB-49BA-9E30-5CA7A49D43CA}">
      <dgm:prSet/>
      <dgm:spPr/>
      <dgm:t>
        <a:bodyPr/>
        <a:lstStyle/>
        <a:p>
          <a:endParaRPr lang="en-US"/>
        </a:p>
      </dgm:t>
    </dgm:pt>
    <dgm:pt modelId="{D461B07E-82DD-4966-8D4D-C0AD47BEBE69}">
      <dgm:prSet/>
      <dgm:spPr/>
      <dgm:t>
        <a:bodyPr/>
        <a:lstStyle/>
        <a:p>
          <a:r>
            <a:rPr lang="en-US" dirty="0"/>
            <a:t>Ad hoc PCC working group on re-development of properties</a:t>
          </a:r>
        </a:p>
      </dgm:t>
    </dgm:pt>
    <dgm:pt modelId="{0BD4F930-6801-4BE8-9F23-5600BF9AA368}" type="parTrans" cxnId="{917BB901-E291-4D31-84BC-1CAF73535FCE}">
      <dgm:prSet/>
      <dgm:spPr/>
      <dgm:t>
        <a:bodyPr/>
        <a:lstStyle/>
        <a:p>
          <a:endParaRPr lang="en-US"/>
        </a:p>
      </dgm:t>
    </dgm:pt>
    <dgm:pt modelId="{E11F8EA3-0EAB-4E12-85D5-5B432205DBD2}" type="sibTrans" cxnId="{917BB901-E291-4D31-84BC-1CAF73535FCE}">
      <dgm:prSet/>
      <dgm:spPr/>
      <dgm:t>
        <a:bodyPr/>
        <a:lstStyle/>
        <a:p>
          <a:endParaRPr lang="en-US"/>
        </a:p>
      </dgm:t>
    </dgm:pt>
    <dgm:pt modelId="{A8674A38-3FBA-48EA-9B8B-A581B4B405B5}">
      <dgm:prSet/>
      <dgm:spPr/>
      <dgm:t>
        <a:bodyPr/>
        <a:lstStyle/>
        <a:p>
          <a:pPr>
            <a:defRPr b="1"/>
          </a:pPr>
          <a:r>
            <a:rPr lang="en-US"/>
            <a:t>Fall 2023</a:t>
          </a:r>
        </a:p>
      </dgm:t>
    </dgm:pt>
    <dgm:pt modelId="{CE4BBAF3-A877-42A3-A69B-2D1032D671EC}" type="parTrans" cxnId="{1BCB9088-04C3-4D52-9290-F60FBB0002E2}">
      <dgm:prSet/>
      <dgm:spPr/>
      <dgm:t>
        <a:bodyPr/>
        <a:lstStyle/>
        <a:p>
          <a:endParaRPr lang="en-US"/>
        </a:p>
      </dgm:t>
    </dgm:pt>
    <dgm:pt modelId="{B20F9EB0-043D-4CCF-A5EC-1F00F1A87EBE}" type="sibTrans" cxnId="{1BCB9088-04C3-4D52-9290-F60FBB0002E2}">
      <dgm:prSet/>
      <dgm:spPr/>
      <dgm:t>
        <a:bodyPr/>
        <a:lstStyle/>
        <a:p>
          <a:endParaRPr lang="en-US"/>
        </a:p>
      </dgm:t>
    </dgm:pt>
    <dgm:pt modelId="{5F2BB58B-12B2-471F-B9DC-2E4DEB6AAA8B}">
      <dgm:prSet/>
      <dgm:spPr/>
      <dgm:t>
        <a:bodyPr/>
        <a:lstStyle/>
        <a:p>
          <a:r>
            <a:rPr lang="en-US" dirty="0"/>
            <a:t>Survey on interest of congregations</a:t>
          </a:r>
        </a:p>
      </dgm:t>
    </dgm:pt>
    <dgm:pt modelId="{860A108D-9DDD-4E15-A601-76DEDE0FFD86}" type="parTrans" cxnId="{DA3CF900-752B-491F-B608-5FE07C58EED3}">
      <dgm:prSet/>
      <dgm:spPr/>
      <dgm:t>
        <a:bodyPr/>
        <a:lstStyle/>
        <a:p>
          <a:endParaRPr lang="en-US"/>
        </a:p>
      </dgm:t>
    </dgm:pt>
    <dgm:pt modelId="{0DAD80DD-CFBA-4944-B7D8-A2E62574E5E6}" type="sibTrans" cxnId="{DA3CF900-752B-491F-B608-5FE07C58EED3}">
      <dgm:prSet/>
      <dgm:spPr/>
      <dgm:t>
        <a:bodyPr/>
        <a:lstStyle/>
        <a:p>
          <a:endParaRPr lang="en-US"/>
        </a:p>
      </dgm:t>
    </dgm:pt>
    <dgm:pt modelId="{5B9FF658-4A1B-424F-9EBC-B19B4D95274F}">
      <dgm:prSet/>
      <dgm:spPr/>
      <dgm:t>
        <a:bodyPr/>
        <a:lstStyle/>
        <a:p>
          <a:pPr>
            <a:defRPr b="1"/>
          </a:pPr>
          <a:r>
            <a:rPr lang="en-US"/>
            <a:t>Oct. 2024</a:t>
          </a:r>
        </a:p>
      </dgm:t>
    </dgm:pt>
    <dgm:pt modelId="{66DB37EF-3F28-4D62-9085-065F21C85F11}" type="parTrans" cxnId="{F12D8341-7804-48AD-999B-1CF03A2058A5}">
      <dgm:prSet/>
      <dgm:spPr/>
      <dgm:t>
        <a:bodyPr/>
        <a:lstStyle/>
        <a:p>
          <a:endParaRPr lang="en-US"/>
        </a:p>
      </dgm:t>
    </dgm:pt>
    <dgm:pt modelId="{E3434CD6-475C-4CAB-8F15-7F58A5363705}" type="sibTrans" cxnId="{F12D8341-7804-48AD-999B-1CF03A2058A5}">
      <dgm:prSet/>
      <dgm:spPr/>
      <dgm:t>
        <a:bodyPr/>
        <a:lstStyle/>
        <a:p>
          <a:endParaRPr lang="en-US"/>
        </a:p>
      </dgm:t>
    </dgm:pt>
    <dgm:pt modelId="{13DD63C2-5D39-4CDE-BF5D-3B90A7EA6B94}">
      <dgm:prSet/>
      <dgm:spPr/>
      <dgm:t>
        <a:bodyPr/>
        <a:lstStyle/>
        <a:p>
          <a:r>
            <a:rPr lang="en-US" dirty="0"/>
            <a:t>Signing of 4-year MOU with EHM</a:t>
          </a:r>
        </a:p>
      </dgm:t>
    </dgm:pt>
    <dgm:pt modelId="{E5B487B5-05D9-4A1A-BCDB-C574863FDEF4}" type="parTrans" cxnId="{5F9EB5E9-22C8-4728-A0AC-E8FE457E7B1B}">
      <dgm:prSet/>
      <dgm:spPr/>
      <dgm:t>
        <a:bodyPr/>
        <a:lstStyle/>
        <a:p>
          <a:endParaRPr lang="en-US"/>
        </a:p>
      </dgm:t>
    </dgm:pt>
    <dgm:pt modelId="{3FF5D7AB-B3C9-412C-9939-F71888C5FB54}" type="sibTrans" cxnId="{5F9EB5E9-22C8-4728-A0AC-E8FE457E7B1B}">
      <dgm:prSet/>
      <dgm:spPr/>
      <dgm:t>
        <a:bodyPr/>
        <a:lstStyle/>
        <a:p>
          <a:endParaRPr lang="en-US"/>
        </a:p>
      </dgm:t>
    </dgm:pt>
    <dgm:pt modelId="{C007DA91-DCE6-40D9-987C-051CBBF5075E}">
      <dgm:prSet/>
      <dgm:spPr/>
      <dgm:t>
        <a:bodyPr/>
        <a:lstStyle/>
        <a:p>
          <a:pPr>
            <a:defRPr b="1"/>
          </a:pPr>
          <a:r>
            <a:rPr lang="en-US"/>
            <a:t>Nov. 2024</a:t>
          </a:r>
        </a:p>
      </dgm:t>
    </dgm:pt>
    <dgm:pt modelId="{9D3971C0-C771-44FD-9B56-D3D1EF6AE422}" type="parTrans" cxnId="{EFC75EA4-29C8-4F27-8A3F-071C4AFE7C50}">
      <dgm:prSet/>
      <dgm:spPr/>
      <dgm:t>
        <a:bodyPr/>
        <a:lstStyle/>
        <a:p>
          <a:endParaRPr lang="en-US"/>
        </a:p>
      </dgm:t>
    </dgm:pt>
    <dgm:pt modelId="{B5210797-87E5-46B4-A92D-85FA1B6A27E9}" type="sibTrans" cxnId="{EFC75EA4-29C8-4F27-8A3F-071C4AFE7C50}">
      <dgm:prSet/>
      <dgm:spPr/>
      <dgm:t>
        <a:bodyPr/>
        <a:lstStyle/>
        <a:p>
          <a:endParaRPr lang="en-US"/>
        </a:p>
      </dgm:t>
    </dgm:pt>
    <dgm:pt modelId="{92118CC1-7CE1-4DC1-B70B-62B0AAEDE395}">
      <dgm:prSet/>
      <dgm:spPr/>
      <dgm:t>
        <a:bodyPr/>
        <a:lstStyle/>
        <a:p>
          <a:r>
            <a:rPr lang="en-US" dirty="0"/>
            <a:t>Assembly Council direction to explore helping congregations with exploratory and pre-development work.</a:t>
          </a:r>
        </a:p>
      </dgm:t>
    </dgm:pt>
    <dgm:pt modelId="{C47606AC-1139-4928-A1A2-4001C0031805}" type="parTrans" cxnId="{C17C727C-B779-43FB-BF37-3C3DDF082FDC}">
      <dgm:prSet/>
      <dgm:spPr/>
      <dgm:t>
        <a:bodyPr/>
        <a:lstStyle/>
        <a:p>
          <a:endParaRPr lang="en-US"/>
        </a:p>
      </dgm:t>
    </dgm:pt>
    <dgm:pt modelId="{ACD47BBB-B710-4F95-A824-9B2E41CCA56D}" type="sibTrans" cxnId="{C17C727C-B779-43FB-BF37-3C3DDF082FDC}">
      <dgm:prSet/>
      <dgm:spPr/>
      <dgm:t>
        <a:bodyPr/>
        <a:lstStyle/>
        <a:p>
          <a:endParaRPr lang="en-US"/>
        </a:p>
      </dgm:t>
    </dgm:pt>
    <dgm:pt modelId="{5191E5DE-087A-41C7-A411-EC000313B2E2}">
      <dgm:prSet/>
      <dgm:spPr/>
      <dgm:t>
        <a:bodyPr/>
        <a:lstStyle/>
        <a:p>
          <a:pPr>
            <a:defRPr b="1"/>
          </a:pPr>
          <a:r>
            <a:rPr lang="en-US"/>
            <a:t>Mar. 2025</a:t>
          </a:r>
        </a:p>
      </dgm:t>
    </dgm:pt>
    <dgm:pt modelId="{8040B67E-83D0-4C1A-86B6-BFC9E66EA854}" type="parTrans" cxnId="{DB3D1A5C-C0AB-4CEC-A7F2-4DCB12844C75}">
      <dgm:prSet/>
      <dgm:spPr/>
      <dgm:t>
        <a:bodyPr/>
        <a:lstStyle/>
        <a:p>
          <a:endParaRPr lang="en-US"/>
        </a:p>
      </dgm:t>
    </dgm:pt>
    <dgm:pt modelId="{71472C73-A4B0-4CC1-B227-89AD9800209F}" type="sibTrans" cxnId="{DB3D1A5C-C0AB-4CEC-A7F2-4DCB12844C75}">
      <dgm:prSet/>
      <dgm:spPr/>
      <dgm:t>
        <a:bodyPr/>
        <a:lstStyle/>
        <a:p>
          <a:endParaRPr lang="en-US"/>
        </a:p>
      </dgm:t>
    </dgm:pt>
    <dgm:pt modelId="{9E08D799-2CA6-4F54-B9D7-68D360EE39C8}">
      <dgm:prSet/>
      <dgm:spPr/>
      <dgm:t>
        <a:bodyPr/>
        <a:lstStyle/>
        <a:p>
          <a:r>
            <a:rPr lang="en-US" dirty="0"/>
            <a:t>Assembly Council frees $2.5 million to support congregations exploring redevelopment with grants</a:t>
          </a:r>
        </a:p>
      </dgm:t>
    </dgm:pt>
    <dgm:pt modelId="{452E5AFB-F487-4D70-B490-8B10077B8EDF}" type="parTrans" cxnId="{7AA89D33-F911-4B38-B900-4FFE8CD068EE}">
      <dgm:prSet/>
      <dgm:spPr/>
      <dgm:t>
        <a:bodyPr/>
        <a:lstStyle/>
        <a:p>
          <a:endParaRPr lang="en-US"/>
        </a:p>
      </dgm:t>
    </dgm:pt>
    <dgm:pt modelId="{ACB5512D-F41C-4AC2-A2B5-4F6D163C454C}" type="sibTrans" cxnId="{7AA89D33-F911-4B38-B900-4FFE8CD068EE}">
      <dgm:prSet/>
      <dgm:spPr/>
      <dgm:t>
        <a:bodyPr/>
        <a:lstStyle/>
        <a:p>
          <a:endParaRPr lang="en-US"/>
        </a:p>
      </dgm:t>
    </dgm:pt>
    <dgm:pt modelId="{0D0F9DC6-6C75-4D8C-B0C7-3325425306C6}" type="pres">
      <dgm:prSet presAssocID="{7E6821FC-AD71-4D2B-856A-05F64C016E2E}" presName="root" presStyleCnt="0">
        <dgm:presLayoutVars>
          <dgm:chMax/>
          <dgm:chPref/>
          <dgm:animLvl val="lvl"/>
        </dgm:presLayoutVars>
      </dgm:prSet>
      <dgm:spPr/>
    </dgm:pt>
    <dgm:pt modelId="{1C58CB01-DC2F-494F-8731-2A0FAC65B794}" type="pres">
      <dgm:prSet presAssocID="{7E6821FC-AD71-4D2B-856A-05F64C016E2E}" presName="divider" presStyleLbl="fgAccFollowNode1" presStyleIdx="0" presStyleCnt="1"/>
      <dgm:spPr>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miter lim="800000"/>
          <a:tailEnd type="triangle" w="lg" len="lg"/>
        </a:ln>
        <a:effectLst/>
      </dgm:spPr>
    </dgm:pt>
    <dgm:pt modelId="{78AE8364-D318-4A68-B8F8-386159A8A08F}" type="pres">
      <dgm:prSet presAssocID="{7E6821FC-AD71-4D2B-856A-05F64C016E2E}" presName="nodes" presStyleCnt="0">
        <dgm:presLayoutVars>
          <dgm:chMax/>
          <dgm:chPref/>
          <dgm:animLvl val="lvl"/>
        </dgm:presLayoutVars>
      </dgm:prSet>
      <dgm:spPr/>
    </dgm:pt>
    <dgm:pt modelId="{F1AE6021-314E-40F5-BEE1-96F8ABED31A6}" type="pres">
      <dgm:prSet presAssocID="{44CFB93A-89D3-4FED-BEA7-B8A350CE0993}" presName="composite" presStyleCnt="0"/>
      <dgm:spPr/>
    </dgm:pt>
    <dgm:pt modelId="{432A5DA2-A6B4-4935-B754-253CE808A757}" type="pres">
      <dgm:prSet presAssocID="{44CFB93A-89D3-4FED-BEA7-B8A350CE0993}" presName="L1TextContainer" presStyleLbl="revTx" presStyleIdx="0" presStyleCnt="6">
        <dgm:presLayoutVars>
          <dgm:chMax val="1"/>
          <dgm:chPref val="1"/>
          <dgm:bulletEnabled val="1"/>
        </dgm:presLayoutVars>
      </dgm:prSet>
      <dgm:spPr/>
    </dgm:pt>
    <dgm:pt modelId="{C567D8AF-CFE6-4968-9E43-E64C521275AE}" type="pres">
      <dgm:prSet presAssocID="{44CFB93A-89D3-4FED-BEA7-B8A350CE0993}" presName="L2TextContainerWrapper" presStyleCnt="0">
        <dgm:presLayoutVars>
          <dgm:chMax val="0"/>
          <dgm:chPref val="0"/>
          <dgm:bulletEnabled val="1"/>
        </dgm:presLayoutVars>
      </dgm:prSet>
      <dgm:spPr/>
    </dgm:pt>
    <dgm:pt modelId="{0CF7DEEA-8D91-4945-BAA8-27381D5BCDAF}" type="pres">
      <dgm:prSet presAssocID="{44CFB93A-89D3-4FED-BEA7-B8A350CE0993}" presName="L2TextContainer" presStyleLbl="bgAcc1" presStyleIdx="0" presStyleCnt="6"/>
      <dgm:spPr/>
    </dgm:pt>
    <dgm:pt modelId="{8DA11E20-6CB1-4C2A-BC52-2B9A3D26C21C}" type="pres">
      <dgm:prSet presAssocID="{44CFB93A-89D3-4FED-BEA7-B8A350CE0993}" presName="FlexibleEmptyPlaceHolder" presStyleCnt="0"/>
      <dgm:spPr/>
    </dgm:pt>
    <dgm:pt modelId="{5B7A6294-B585-408D-8DB9-B3DD8F6A4FF1}" type="pres">
      <dgm:prSet presAssocID="{44CFB93A-89D3-4FED-BEA7-B8A350CE0993}" presName="ConnectLine" presStyleLbl="sibTrans1D1" presStyleIdx="0" presStyleCnt="6"/>
      <dgm:spPr>
        <a:noFill/>
        <a:ln w="12700" cap="flat" cmpd="sng" algn="ctr">
          <a:solidFill>
            <a:schemeClr val="accent6">
              <a:hueOff val="0"/>
              <a:satOff val="0"/>
              <a:lumOff val="0"/>
              <a:alphaOff val="0"/>
            </a:schemeClr>
          </a:solidFill>
          <a:prstDash val="dash"/>
          <a:miter lim="800000"/>
        </a:ln>
        <a:effectLst/>
      </dgm:spPr>
    </dgm:pt>
    <dgm:pt modelId="{9128B89D-7DE6-4B99-9B23-2EB554017148}" type="pres">
      <dgm:prSet presAssocID="{44CFB93A-89D3-4FED-BEA7-B8A350CE0993}" presName="ConnectorPoint" presStyleLbl="alignNode1" presStyleIdx="0" presStyleCnt="6"/>
      <dgm:spPr/>
    </dgm:pt>
    <dgm:pt modelId="{4D65BC11-2B9D-4B69-BE5F-D4F14FAA6328}" type="pres">
      <dgm:prSet presAssocID="{44CFB93A-89D3-4FED-BEA7-B8A350CE0993}" presName="EmptyPlaceHolder" presStyleCnt="0"/>
      <dgm:spPr/>
    </dgm:pt>
    <dgm:pt modelId="{F2A18E2E-51FE-49F8-8C49-D2C305C01105}" type="pres">
      <dgm:prSet presAssocID="{335B4E5E-D05B-4153-B1A7-9D92B9486B85}" presName="spaceBetweenRectangles" presStyleCnt="0"/>
      <dgm:spPr/>
    </dgm:pt>
    <dgm:pt modelId="{80B3CF3B-09E4-436B-A12B-DD0706BD5433}" type="pres">
      <dgm:prSet presAssocID="{F7829CD4-D44F-42D4-88EA-4C32D776D572}" presName="composite" presStyleCnt="0"/>
      <dgm:spPr/>
    </dgm:pt>
    <dgm:pt modelId="{57B12E50-CCE3-498A-B9D3-01FDF1C847A5}" type="pres">
      <dgm:prSet presAssocID="{F7829CD4-D44F-42D4-88EA-4C32D776D572}" presName="L1TextContainer" presStyleLbl="revTx" presStyleIdx="1" presStyleCnt="6">
        <dgm:presLayoutVars>
          <dgm:chMax val="1"/>
          <dgm:chPref val="1"/>
          <dgm:bulletEnabled val="1"/>
        </dgm:presLayoutVars>
      </dgm:prSet>
      <dgm:spPr/>
    </dgm:pt>
    <dgm:pt modelId="{C305C0AA-9913-46DC-B52B-AED9F987ABAD}" type="pres">
      <dgm:prSet presAssocID="{F7829CD4-D44F-42D4-88EA-4C32D776D572}" presName="L2TextContainerWrapper" presStyleCnt="0">
        <dgm:presLayoutVars>
          <dgm:chMax val="0"/>
          <dgm:chPref val="0"/>
          <dgm:bulletEnabled val="1"/>
        </dgm:presLayoutVars>
      </dgm:prSet>
      <dgm:spPr/>
    </dgm:pt>
    <dgm:pt modelId="{E5EE38EC-E677-43D9-85C9-6B6932B62CB9}" type="pres">
      <dgm:prSet presAssocID="{F7829CD4-D44F-42D4-88EA-4C32D776D572}" presName="L2TextContainer" presStyleLbl="bgAcc1" presStyleIdx="1" presStyleCnt="6"/>
      <dgm:spPr/>
    </dgm:pt>
    <dgm:pt modelId="{7885D0A6-783D-4F40-A6EC-261361ED3CD4}" type="pres">
      <dgm:prSet presAssocID="{F7829CD4-D44F-42D4-88EA-4C32D776D572}" presName="FlexibleEmptyPlaceHolder" presStyleCnt="0"/>
      <dgm:spPr/>
    </dgm:pt>
    <dgm:pt modelId="{54EE5279-A20B-464D-8323-1BC2000D630F}" type="pres">
      <dgm:prSet presAssocID="{F7829CD4-D44F-42D4-88EA-4C32D776D572}" presName="ConnectLine" presStyleLbl="sibTrans1D1" presStyleIdx="1" presStyleCnt="6"/>
      <dgm:spPr>
        <a:noFill/>
        <a:ln w="12700" cap="flat" cmpd="sng" algn="ctr">
          <a:solidFill>
            <a:schemeClr val="accent6">
              <a:hueOff val="0"/>
              <a:satOff val="0"/>
              <a:lumOff val="0"/>
              <a:alphaOff val="0"/>
            </a:schemeClr>
          </a:solidFill>
          <a:prstDash val="dash"/>
          <a:miter lim="800000"/>
        </a:ln>
        <a:effectLst/>
      </dgm:spPr>
    </dgm:pt>
    <dgm:pt modelId="{CA77878A-83C7-49CE-8220-E3E81523DF1F}" type="pres">
      <dgm:prSet presAssocID="{F7829CD4-D44F-42D4-88EA-4C32D776D572}" presName="ConnectorPoint" presStyleLbl="alignNode1" presStyleIdx="1" presStyleCnt="6"/>
      <dgm:spPr/>
    </dgm:pt>
    <dgm:pt modelId="{A9FBDE6E-8BD1-45BE-A82C-5112B67D8594}" type="pres">
      <dgm:prSet presAssocID="{F7829CD4-D44F-42D4-88EA-4C32D776D572}" presName="EmptyPlaceHolder" presStyleCnt="0"/>
      <dgm:spPr/>
    </dgm:pt>
    <dgm:pt modelId="{CD0EC92A-A91C-4A83-B6FD-48F63F24E17D}" type="pres">
      <dgm:prSet presAssocID="{FA79CB61-3A3F-4514-A310-838C6F56B30C}" presName="spaceBetweenRectangles" presStyleCnt="0"/>
      <dgm:spPr/>
    </dgm:pt>
    <dgm:pt modelId="{E804AFD4-56A6-49AF-81E6-3B338FF78760}" type="pres">
      <dgm:prSet presAssocID="{A8674A38-3FBA-48EA-9B8B-A581B4B405B5}" presName="composite" presStyleCnt="0"/>
      <dgm:spPr/>
    </dgm:pt>
    <dgm:pt modelId="{0B4084FE-F936-42C7-8860-C8735077C85D}" type="pres">
      <dgm:prSet presAssocID="{A8674A38-3FBA-48EA-9B8B-A581B4B405B5}" presName="L1TextContainer" presStyleLbl="revTx" presStyleIdx="2" presStyleCnt="6">
        <dgm:presLayoutVars>
          <dgm:chMax val="1"/>
          <dgm:chPref val="1"/>
          <dgm:bulletEnabled val="1"/>
        </dgm:presLayoutVars>
      </dgm:prSet>
      <dgm:spPr/>
    </dgm:pt>
    <dgm:pt modelId="{87AC9779-A10A-4C16-AE69-FA75DE6A9972}" type="pres">
      <dgm:prSet presAssocID="{A8674A38-3FBA-48EA-9B8B-A581B4B405B5}" presName="L2TextContainerWrapper" presStyleCnt="0">
        <dgm:presLayoutVars>
          <dgm:chMax val="0"/>
          <dgm:chPref val="0"/>
          <dgm:bulletEnabled val="1"/>
        </dgm:presLayoutVars>
      </dgm:prSet>
      <dgm:spPr/>
    </dgm:pt>
    <dgm:pt modelId="{51051D4E-356E-451B-B810-59018A42B25E}" type="pres">
      <dgm:prSet presAssocID="{A8674A38-3FBA-48EA-9B8B-A581B4B405B5}" presName="L2TextContainer" presStyleLbl="bgAcc1" presStyleIdx="2" presStyleCnt="6"/>
      <dgm:spPr/>
    </dgm:pt>
    <dgm:pt modelId="{6DF95B0B-2E89-4DA9-BE9E-EE977A097E94}" type="pres">
      <dgm:prSet presAssocID="{A8674A38-3FBA-48EA-9B8B-A581B4B405B5}" presName="FlexibleEmptyPlaceHolder" presStyleCnt="0"/>
      <dgm:spPr/>
    </dgm:pt>
    <dgm:pt modelId="{73518A91-82D1-4146-9DC5-169BA4059993}" type="pres">
      <dgm:prSet presAssocID="{A8674A38-3FBA-48EA-9B8B-A581B4B405B5}" presName="ConnectLine" presStyleLbl="sibTrans1D1" presStyleIdx="2" presStyleCnt="6"/>
      <dgm:spPr>
        <a:noFill/>
        <a:ln w="12700" cap="flat" cmpd="sng" algn="ctr">
          <a:solidFill>
            <a:schemeClr val="accent6">
              <a:hueOff val="0"/>
              <a:satOff val="0"/>
              <a:lumOff val="0"/>
              <a:alphaOff val="0"/>
            </a:schemeClr>
          </a:solidFill>
          <a:prstDash val="dash"/>
          <a:miter lim="800000"/>
        </a:ln>
        <a:effectLst/>
      </dgm:spPr>
    </dgm:pt>
    <dgm:pt modelId="{1C93064D-D720-46EA-B0A9-8F353D0BBD93}" type="pres">
      <dgm:prSet presAssocID="{A8674A38-3FBA-48EA-9B8B-A581B4B405B5}" presName="ConnectorPoint" presStyleLbl="alignNode1" presStyleIdx="2" presStyleCnt="6"/>
      <dgm:spPr/>
    </dgm:pt>
    <dgm:pt modelId="{13B1CBAE-5E0F-4F0C-A9E4-C80DFBC6D851}" type="pres">
      <dgm:prSet presAssocID="{A8674A38-3FBA-48EA-9B8B-A581B4B405B5}" presName="EmptyPlaceHolder" presStyleCnt="0"/>
      <dgm:spPr/>
    </dgm:pt>
    <dgm:pt modelId="{0F00CACA-C423-46DC-B616-775A8E8F9570}" type="pres">
      <dgm:prSet presAssocID="{B20F9EB0-043D-4CCF-A5EC-1F00F1A87EBE}" presName="spaceBetweenRectangles" presStyleCnt="0"/>
      <dgm:spPr/>
    </dgm:pt>
    <dgm:pt modelId="{9489DE53-501D-4319-AB26-0C5DB3183023}" type="pres">
      <dgm:prSet presAssocID="{5B9FF658-4A1B-424F-9EBC-B19B4D95274F}" presName="composite" presStyleCnt="0"/>
      <dgm:spPr/>
    </dgm:pt>
    <dgm:pt modelId="{B515A912-D945-46B8-B185-2EB23C387939}" type="pres">
      <dgm:prSet presAssocID="{5B9FF658-4A1B-424F-9EBC-B19B4D95274F}" presName="L1TextContainer" presStyleLbl="revTx" presStyleIdx="3" presStyleCnt="6">
        <dgm:presLayoutVars>
          <dgm:chMax val="1"/>
          <dgm:chPref val="1"/>
          <dgm:bulletEnabled val="1"/>
        </dgm:presLayoutVars>
      </dgm:prSet>
      <dgm:spPr/>
    </dgm:pt>
    <dgm:pt modelId="{5EB04B39-A0E1-42C5-8501-D305CF7F2975}" type="pres">
      <dgm:prSet presAssocID="{5B9FF658-4A1B-424F-9EBC-B19B4D95274F}" presName="L2TextContainerWrapper" presStyleCnt="0">
        <dgm:presLayoutVars>
          <dgm:chMax val="0"/>
          <dgm:chPref val="0"/>
          <dgm:bulletEnabled val="1"/>
        </dgm:presLayoutVars>
      </dgm:prSet>
      <dgm:spPr/>
    </dgm:pt>
    <dgm:pt modelId="{A27E535A-9768-4D9B-B3F2-EDB1DE963EE4}" type="pres">
      <dgm:prSet presAssocID="{5B9FF658-4A1B-424F-9EBC-B19B4D95274F}" presName="L2TextContainer" presStyleLbl="bgAcc1" presStyleIdx="3" presStyleCnt="6"/>
      <dgm:spPr/>
    </dgm:pt>
    <dgm:pt modelId="{E2A1A7BC-DE9D-45A2-99D6-BFDC827E10D4}" type="pres">
      <dgm:prSet presAssocID="{5B9FF658-4A1B-424F-9EBC-B19B4D95274F}" presName="FlexibleEmptyPlaceHolder" presStyleCnt="0"/>
      <dgm:spPr/>
    </dgm:pt>
    <dgm:pt modelId="{F04C64E7-B25B-4FA1-A5BE-AC1D5D679AA0}" type="pres">
      <dgm:prSet presAssocID="{5B9FF658-4A1B-424F-9EBC-B19B4D95274F}" presName="ConnectLine" presStyleLbl="sibTrans1D1" presStyleIdx="3" presStyleCnt="6"/>
      <dgm:spPr>
        <a:noFill/>
        <a:ln w="12700" cap="flat" cmpd="sng" algn="ctr">
          <a:solidFill>
            <a:schemeClr val="accent6">
              <a:hueOff val="0"/>
              <a:satOff val="0"/>
              <a:lumOff val="0"/>
              <a:alphaOff val="0"/>
            </a:schemeClr>
          </a:solidFill>
          <a:prstDash val="dash"/>
          <a:miter lim="800000"/>
        </a:ln>
        <a:effectLst/>
      </dgm:spPr>
    </dgm:pt>
    <dgm:pt modelId="{60564FEC-347A-4A3E-9EF4-4A3674FE163F}" type="pres">
      <dgm:prSet presAssocID="{5B9FF658-4A1B-424F-9EBC-B19B4D95274F}" presName="ConnectorPoint" presStyleLbl="alignNode1" presStyleIdx="3" presStyleCnt="6"/>
      <dgm:spPr/>
    </dgm:pt>
    <dgm:pt modelId="{850F49D6-7471-455C-B3C6-1EB1CAD3E37D}" type="pres">
      <dgm:prSet presAssocID="{5B9FF658-4A1B-424F-9EBC-B19B4D95274F}" presName="EmptyPlaceHolder" presStyleCnt="0"/>
      <dgm:spPr/>
    </dgm:pt>
    <dgm:pt modelId="{A91B48FD-330A-463B-84D0-891D6DE3B8D5}" type="pres">
      <dgm:prSet presAssocID="{E3434CD6-475C-4CAB-8F15-7F58A5363705}" presName="spaceBetweenRectangles" presStyleCnt="0"/>
      <dgm:spPr/>
    </dgm:pt>
    <dgm:pt modelId="{C228A1A7-FDEC-4A2F-A17B-A4EB4650A3AE}" type="pres">
      <dgm:prSet presAssocID="{C007DA91-DCE6-40D9-987C-051CBBF5075E}" presName="composite" presStyleCnt="0"/>
      <dgm:spPr/>
    </dgm:pt>
    <dgm:pt modelId="{AE596E22-EEF8-4464-BD7F-EC73A353CE1B}" type="pres">
      <dgm:prSet presAssocID="{C007DA91-DCE6-40D9-987C-051CBBF5075E}" presName="L1TextContainer" presStyleLbl="revTx" presStyleIdx="4" presStyleCnt="6">
        <dgm:presLayoutVars>
          <dgm:chMax val="1"/>
          <dgm:chPref val="1"/>
          <dgm:bulletEnabled val="1"/>
        </dgm:presLayoutVars>
      </dgm:prSet>
      <dgm:spPr/>
    </dgm:pt>
    <dgm:pt modelId="{DEA72552-22E1-44F0-9A07-BC494EA4DB34}" type="pres">
      <dgm:prSet presAssocID="{C007DA91-DCE6-40D9-987C-051CBBF5075E}" presName="L2TextContainerWrapper" presStyleCnt="0">
        <dgm:presLayoutVars>
          <dgm:chMax val="0"/>
          <dgm:chPref val="0"/>
          <dgm:bulletEnabled val="1"/>
        </dgm:presLayoutVars>
      </dgm:prSet>
      <dgm:spPr/>
    </dgm:pt>
    <dgm:pt modelId="{8383A201-7F85-45F1-A22C-F9B2ABE1C6B1}" type="pres">
      <dgm:prSet presAssocID="{C007DA91-DCE6-40D9-987C-051CBBF5075E}" presName="L2TextContainer" presStyleLbl="bgAcc1" presStyleIdx="4" presStyleCnt="6" custScaleX="117680"/>
      <dgm:spPr/>
    </dgm:pt>
    <dgm:pt modelId="{28F74EAC-ADE9-4951-A146-AFEF0BB4293A}" type="pres">
      <dgm:prSet presAssocID="{C007DA91-DCE6-40D9-987C-051CBBF5075E}" presName="FlexibleEmptyPlaceHolder" presStyleCnt="0"/>
      <dgm:spPr/>
    </dgm:pt>
    <dgm:pt modelId="{9023E4E8-25E8-41CD-BE42-ABC2A0D7E952}" type="pres">
      <dgm:prSet presAssocID="{C007DA91-DCE6-40D9-987C-051CBBF5075E}" presName="ConnectLine" presStyleLbl="sibTrans1D1" presStyleIdx="4" presStyleCnt="6"/>
      <dgm:spPr>
        <a:noFill/>
        <a:ln w="12700" cap="flat" cmpd="sng" algn="ctr">
          <a:solidFill>
            <a:schemeClr val="accent6">
              <a:hueOff val="0"/>
              <a:satOff val="0"/>
              <a:lumOff val="0"/>
              <a:alphaOff val="0"/>
            </a:schemeClr>
          </a:solidFill>
          <a:prstDash val="dash"/>
          <a:miter lim="800000"/>
        </a:ln>
        <a:effectLst/>
      </dgm:spPr>
    </dgm:pt>
    <dgm:pt modelId="{6F5DEBD7-AF11-41AC-B9ED-298A2D79EEB0}" type="pres">
      <dgm:prSet presAssocID="{C007DA91-DCE6-40D9-987C-051CBBF5075E}" presName="ConnectorPoint" presStyleLbl="alignNode1" presStyleIdx="4" presStyleCnt="6"/>
      <dgm:spPr/>
    </dgm:pt>
    <dgm:pt modelId="{E35DC03A-0092-428E-B5C8-73345EA6ED53}" type="pres">
      <dgm:prSet presAssocID="{C007DA91-DCE6-40D9-987C-051CBBF5075E}" presName="EmptyPlaceHolder" presStyleCnt="0"/>
      <dgm:spPr/>
    </dgm:pt>
    <dgm:pt modelId="{03B4B7BB-DBC5-440D-8E41-42B2A7C8B7F3}" type="pres">
      <dgm:prSet presAssocID="{B5210797-87E5-46B4-A92D-85FA1B6A27E9}" presName="spaceBetweenRectangles" presStyleCnt="0"/>
      <dgm:spPr/>
    </dgm:pt>
    <dgm:pt modelId="{421A7AA3-C6B3-4522-84F0-169FFD5A21AF}" type="pres">
      <dgm:prSet presAssocID="{5191E5DE-087A-41C7-A411-EC000313B2E2}" presName="composite" presStyleCnt="0"/>
      <dgm:spPr/>
    </dgm:pt>
    <dgm:pt modelId="{98AA7EEB-7A0E-4A9E-A0B0-E856B12BE4F3}" type="pres">
      <dgm:prSet presAssocID="{5191E5DE-087A-41C7-A411-EC000313B2E2}" presName="L1TextContainer" presStyleLbl="revTx" presStyleIdx="5" presStyleCnt="6">
        <dgm:presLayoutVars>
          <dgm:chMax val="1"/>
          <dgm:chPref val="1"/>
          <dgm:bulletEnabled val="1"/>
        </dgm:presLayoutVars>
      </dgm:prSet>
      <dgm:spPr/>
    </dgm:pt>
    <dgm:pt modelId="{00A810C8-39C9-41A0-B5F3-197A4245EDDD}" type="pres">
      <dgm:prSet presAssocID="{5191E5DE-087A-41C7-A411-EC000313B2E2}" presName="L2TextContainerWrapper" presStyleCnt="0">
        <dgm:presLayoutVars>
          <dgm:chMax val="0"/>
          <dgm:chPref val="0"/>
          <dgm:bulletEnabled val="1"/>
        </dgm:presLayoutVars>
      </dgm:prSet>
      <dgm:spPr/>
    </dgm:pt>
    <dgm:pt modelId="{9AB223DA-4125-4009-98BB-AA759F90C92B}" type="pres">
      <dgm:prSet presAssocID="{5191E5DE-087A-41C7-A411-EC000313B2E2}" presName="L2TextContainer" presStyleLbl="bgAcc1" presStyleIdx="5" presStyleCnt="6"/>
      <dgm:spPr/>
    </dgm:pt>
    <dgm:pt modelId="{EF8B3273-F442-4CCC-A812-D719B3B7AFCF}" type="pres">
      <dgm:prSet presAssocID="{5191E5DE-087A-41C7-A411-EC000313B2E2}" presName="FlexibleEmptyPlaceHolder" presStyleCnt="0"/>
      <dgm:spPr/>
    </dgm:pt>
    <dgm:pt modelId="{6992423A-1C10-423F-A084-593249863212}" type="pres">
      <dgm:prSet presAssocID="{5191E5DE-087A-41C7-A411-EC000313B2E2}" presName="ConnectLine" presStyleLbl="sibTrans1D1" presStyleIdx="5" presStyleCnt="6"/>
      <dgm:spPr>
        <a:noFill/>
        <a:ln w="12700" cap="flat" cmpd="sng" algn="ctr">
          <a:solidFill>
            <a:schemeClr val="accent6">
              <a:hueOff val="0"/>
              <a:satOff val="0"/>
              <a:lumOff val="0"/>
              <a:alphaOff val="0"/>
            </a:schemeClr>
          </a:solidFill>
          <a:prstDash val="dash"/>
          <a:miter lim="800000"/>
        </a:ln>
        <a:effectLst/>
      </dgm:spPr>
    </dgm:pt>
    <dgm:pt modelId="{192121FB-0F44-473D-B4B0-CD6A440E9B7D}" type="pres">
      <dgm:prSet presAssocID="{5191E5DE-087A-41C7-A411-EC000313B2E2}" presName="ConnectorPoint" presStyleLbl="alignNode1" presStyleIdx="5" presStyleCnt="6"/>
      <dgm:spPr/>
    </dgm:pt>
    <dgm:pt modelId="{2C50E733-8189-4FE7-BA54-922299393B9F}" type="pres">
      <dgm:prSet presAssocID="{5191E5DE-087A-41C7-A411-EC000313B2E2}" presName="EmptyPlaceHolder" presStyleCnt="0"/>
      <dgm:spPr/>
    </dgm:pt>
  </dgm:ptLst>
  <dgm:cxnLst>
    <dgm:cxn modelId="{DA3CF900-752B-491F-B608-5FE07C58EED3}" srcId="{A8674A38-3FBA-48EA-9B8B-A581B4B405B5}" destId="{5F2BB58B-12B2-471F-B9DC-2E4DEB6AAA8B}" srcOrd="0" destOrd="0" parTransId="{860A108D-9DDD-4E15-A601-76DEDE0FFD86}" sibTransId="{0DAD80DD-CFBA-4944-B7D8-A2E62574E5E6}"/>
    <dgm:cxn modelId="{917BB901-E291-4D31-84BC-1CAF73535FCE}" srcId="{F7829CD4-D44F-42D4-88EA-4C32D776D572}" destId="{D461B07E-82DD-4966-8D4D-C0AD47BEBE69}" srcOrd="0" destOrd="0" parTransId="{0BD4F930-6801-4BE8-9F23-5600BF9AA368}" sibTransId="{E11F8EA3-0EAB-4E12-85D5-5B432205DBD2}"/>
    <dgm:cxn modelId="{5B36B505-876E-4A1A-8C30-42733C942CF6}" type="presOf" srcId="{F7829CD4-D44F-42D4-88EA-4C32D776D572}" destId="{57B12E50-CCE3-498A-B9D3-01FDF1C847A5}" srcOrd="0" destOrd="0" presId="urn:microsoft.com/office/officeart/2016/7/layout/BasicTimeline"/>
    <dgm:cxn modelId="{07ED2C0B-7E26-4EC8-B62C-A65D773ECF36}" type="presOf" srcId="{7E6821FC-AD71-4D2B-856A-05F64C016E2E}" destId="{0D0F9DC6-6C75-4D8C-B0C7-3325425306C6}" srcOrd="0" destOrd="0" presId="urn:microsoft.com/office/officeart/2016/7/layout/BasicTimeline"/>
    <dgm:cxn modelId="{8881742A-1060-4D7B-B95A-B52E7B132110}" type="presOf" srcId="{9E08D799-2CA6-4F54-B9D7-68D360EE39C8}" destId="{9AB223DA-4125-4009-98BB-AA759F90C92B}" srcOrd="0" destOrd="0" presId="urn:microsoft.com/office/officeart/2016/7/layout/BasicTimeline"/>
    <dgm:cxn modelId="{25C5782E-D393-46B9-BF78-30F21BC7CE49}" type="presOf" srcId="{4A7A5706-98F3-4997-BE09-2E440EA0CB0C}" destId="{0CF7DEEA-8D91-4945-BAA8-27381D5BCDAF}" srcOrd="0" destOrd="0" presId="urn:microsoft.com/office/officeart/2016/7/layout/BasicTimeline"/>
    <dgm:cxn modelId="{7AA89D33-F911-4B38-B900-4FFE8CD068EE}" srcId="{5191E5DE-087A-41C7-A411-EC000313B2E2}" destId="{9E08D799-2CA6-4F54-B9D7-68D360EE39C8}" srcOrd="0" destOrd="0" parTransId="{452E5AFB-F487-4D70-B490-8B10077B8EDF}" sibTransId="{ACB5512D-F41C-4AC2-A2B5-4F6D163C454C}"/>
    <dgm:cxn modelId="{E6A8AC3A-B77B-44AB-8652-7BEE5AD42D70}" type="presOf" srcId="{C007DA91-DCE6-40D9-987C-051CBBF5075E}" destId="{AE596E22-EEF8-4464-BD7F-EC73A353CE1B}" srcOrd="0" destOrd="0" presId="urn:microsoft.com/office/officeart/2016/7/layout/BasicTimeline"/>
    <dgm:cxn modelId="{DB3D1A5C-C0AB-4CEC-A7F2-4DCB12844C75}" srcId="{7E6821FC-AD71-4D2B-856A-05F64C016E2E}" destId="{5191E5DE-087A-41C7-A411-EC000313B2E2}" srcOrd="5" destOrd="0" parTransId="{8040B67E-83D0-4C1A-86B6-BFC9E66EA854}" sibTransId="{71472C73-A4B0-4CC1-B227-89AD9800209F}"/>
    <dgm:cxn modelId="{F12D8341-7804-48AD-999B-1CF03A2058A5}" srcId="{7E6821FC-AD71-4D2B-856A-05F64C016E2E}" destId="{5B9FF658-4A1B-424F-9EBC-B19B4D95274F}" srcOrd="3" destOrd="0" parTransId="{66DB37EF-3F28-4D62-9085-065F21C85F11}" sibTransId="{E3434CD6-475C-4CAB-8F15-7F58A5363705}"/>
    <dgm:cxn modelId="{1FF41766-7056-4FCE-A354-BD6509807A17}" type="presOf" srcId="{5F2BB58B-12B2-471F-B9DC-2E4DEB6AAA8B}" destId="{51051D4E-356E-451B-B810-59018A42B25E}" srcOrd="0" destOrd="0" presId="urn:microsoft.com/office/officeart/2016/7/layout/BasicTimeline"/>
    <dgm:cxn modelId="{40A38F6D-B5B3-45E5-BC2C-C1CF38614C74}" type="presOf" srcId="{92118CC1-7CE1-4DC1-B70B-62B0AAEDE395}" destId="{8383A201-7F85-45F1-A22C-F9B2ABE1C6B1}" srcOrd="0" destOrd="0" presId="urn:microsoft.com/office/officeart/2016/7/layout/BasicTimeline"/>
    <dgm:cxn modelId="{BF10E94D-0B36-4A77-9B06-57386C600839}" type="presOf" srcId="{44CFB93A-89D3-4FED-BEA7-B8A350CE0993}" destId="{432A5DA2-A6B4-4935-B754-253CE808A757}" srcOrd="0" destOrd="0" presId="urn:microsoft.com/office/officeart/2016/7/layout/BasicTimeline"/>
    <dgm:cxn modelId="{C17C727C-B779-43FB-BF37-3C3DDF082FDC}" srcId="{C007DA91-DCE6-40D9-987C-051CBBF5075E}" destId="{92118CC1-7CE1-4DC1-B70B-62B0AAEDE395}" srcOrd="0" destOrd="0" parTransId="{C47606AC-1139-4928-A1A2-4001C0031805}" sibTransId="{ACD47BBB-B710-4F95-A824-9B2E41CCA56D}"/>
    <dgm:cxn modelId="{97B07987-CAAB-49BA-9E30-5CA7A49D43CA}" srcId="{7E6821FC-AD71-4D2B-856A-05F64C016E2E}" destId="{F7829CD4-D44F-42D4-88EA-4C32D776D572}" srcOrd="1" destOrd="0" parTransId="{21CD9F6C-C7F6-4EA3-BE43-1B37D348A33A}" sibTransId="{FA79CB61-3A3F-4514-A310-838C6F56B30C}"/>
    <dgm:cxn modelId="{1BCB9088-04C3-4D52-9290-F60FBB0002E2}" srcId="{7E6821FC-AD71-4D2B-856A-05F64C016E2E}" destId="{A8674A38-3FBA-48EA-9B8B-A581B4B405B5}" srcOrd="2" destOrd="0" parTransId="{CE4BBAF3-A877-42A3-A69B-2D1032D671EC}" sibTransId="{B20F9EB0-043D-4CCF-A5EC-1F00F1A87EBE}"/>
    <dgm:cxn modelId="{656A0F8B-F081-41DB-9A47-1FCE9119834F}" type="presOf" srcId="{5191E5DE-087A-41C7-A411-EC000313B2E2}" destId="{98AA7EEB-7A0E-4A9E-A0B0-E856B12BE4F3}" srcOrd="0" destOrd="0" presId="urn:microsoft.com/office/officeart/2016/7/layout/BasicTimeline"/>
    <dgm:cxn modelId="{46CB1193-5032-421A-BC9E-05CF02DFA2EA}" type="presOf" srcId="{A8674A38-3FBA-48EA-9B8B-A581B4B405B5}" destId="{0B4084FE-F936-42C7-8860-C8735077C85D}" srcOrd="0" destOrd="0" presId="urn:microsoft.com/office/officeart/2016/7/layout/BasicTimeline"/>
    <dgm:cxn modelId="{EFC75EA4-29C8-4F27-8A3F-071C4AFE7C50}" srcId="{7E6821FC-AD71-4D2B-856A-05F64C016E2E}" destId="{C007DA91-DCE6-40D9-987C-051CBBF5075E}" srcOrd="4" destOrd="0" parTransId="{9D3971C0-C771-44FD-9B56-D3D1EF6AE422}" sibTransId="{B5210797-87E5-46B4-A92D-85FA1B6A27E9}"/>
    <dgm:cxn modelId="{BEAF52A5-1D4E-4E94-A86B-48550FE1DB3B}" type="presOf" srcId="{D461B07E-82DD-4966-8D4D-C0AD47BEBE69}" destId="{E5EE38EC-E677-43D9-85C9-6B6932B62CB9}" srcOrd="0" destOrd="0" presId="urn:microsoft.com/office/officeart/2016/7/layout/BasicTimeline"/>
    <dgm:cxn modelId="{A15CD4B1-18A8-480B-B111-317543E4225C}" type="presOf" srcId="{13DD63C2-5D39-4CDE-BF5D-3B90A7EA6B94}" destId="{A27E535A-9768-4D9B-B3F2-EDB1DE963EE4}" srcOrd="0" destOrd="0" presId="urn:microsoft.com/office/officeart/2016/7/layout/BasicTimeline"/>
    <dgm:cxn modelId="{DC1488C0-2BDB-453A-BCF9-3EC250FDF105}" srcId="{44CFB93A-89D3-4FED-BEA7-B8A350CE0993}" destId="{4A7A5706-98F3-4997-BE09-2E440EA0CB0C}" srcOrd="0" destOrd="0" parTransId="{8C7854D1-A67E-4583-82F2-0B5ACEBFC4BF}" sibTransId="{0DBF0DC1-C51A-4818-8EC1-2241DD86FD84}"/>
    <dgm:cxn modelId="{8F9EEDD1-6DE7-4497-8C4C-0056B805BA4E}" srcId="{7E6821FC-AD71-4D2B-856A-05F64C016E2E}" destId="{44CFB93A-89D3-4FED-BEA7-B8A350CE0993}" srcOrd="0" destOrd="0" parTransId="{1EACCD1B-DACA-478F-B074-56E126D8EDD6}" sibTransId="{335B4E5E-D05B-4153-B1A7-9D92B9486B85}"/>
    <dgm:cxn modelId="{5F9EB5E9-22C8-4728-A0AC-E8FE457E7B1B}" srcId="{5B9FF658-4A1B-424F-9EBC-B19B4D95274F}" destId="{13DD63C2-5D39-4CDE-BF5D-3B90A7EA6B94}" srcOrd="0" destOrd="0" parTransId="{E5B487B5-05D9-4A1A-BCDB-C574863FDEF4}" sibTransId="{3FF5D7AB-B3C9-412C-9939-F71888C5FB54}"/>
    <dgm:cxn modelId="{EF02C6EF-8F73-42B0-9226-42A96AF16097}" type="presOf" srcId="{5B9FF658-4A1B-424F-9EBC-B19B4D95274F}" destId="{B515A912-D945-46B8-B185-2EB23C387939}" srcOrd="0" destOrd="0" presId="urn:microsoft.com/office/officeart/2016/7/layout/BasicTimeline"/>
    <dgm:cxn modelId="{1B06698F-DC4F-4013-ACCA-545BACD108B7}" type="presParOf" srcId="{0D0F9DC6-6C75-4D8C-B0C7-3325425306C6}" destId="{1C58CB01-DC2F-494F-8731-2A0FAC65B794}" srcOrd="0" destOrd="0" presId="urn:microsoft.com/office/officeart/2016/7/layout/BasicTimeline"/>
    <dgm:cxn modelId="{0034811F-91EA-4CCC-A911-F1EAF6430AEA}" type="presParOf" srcId="{0D0F9DC6-6C75-4D8C-B0C7-3325425306C6}" destId="{78AE8364-D318-4A68-B8F8-386159A8A08F}" srcOrd="1" destOrd="0" presId="urn:microsoft.com/office/officeart/2016/7/layout/BasicTimeline"/>
    <dgm:cxn modelId="{96450E8B-C185-43D6-8BB9-ABF69E2FE8AD}" type="presParOf" srcId="{78AE8364-D318-4A68-B8F8-386159A8A08F}" destId="{F1AE6021-314E-40F5-BEE1-96F8ABED31A6}" srcOrd="0" destOrd="0" presId="urn:microsoft.com/office/officeart/2016/7/layout/BasicTimeline"/>
    <dgm:cxn modelId="{17126AB7-AA35-4B96-B9EC-410E432BF6AC}" type="presParOf" srcId="{F1AE6021-314E-40F5-BEE1-96F8ABED31A6}" destId="{432A5DA2-A6B4-4935-B754-253CE808A757}" srcOrd="0" destOrd="0" presId="urn:microsoft.com/office/officeart/2016/7/layout/BasicTimeline"/>
    <dgm:cxn modelId="{A53A8282-53D6-48EF-85C7-4A90A7F63156}" type="presParOf" srcId="{F1AE6021-314E-40F5-BEE1-96F8ABED31A6}" destId="{C567D8AF-CFE6-4968-9E43-E64C521275AE}" srcOrd="1" destOrd="0" presId="urn:microsoft.com/office/officeart/2016/7/layout/BasicTimeline"/>
    <dgm:cxn modelId="{1A26AB32-F8A8-4E52-84FB-E1218BEB9F07}" type="presParOf" srcId="{C567D8AF-CFE6-4968-9E43-E64C521275AE}" destId="{0CF7DEEA-8D91-4945-BAA8-27381D5BCDAF}" srcOrd="0" destOrd="0" presId="urn:microsoft.com/office/officeart/2016/7/layout/BasicTimeline"/>
    <dgm:cxn modelId="{F9A560AE-7984-4460-808F-C32E73EEDA3D}" type="presParOf" srcId="{C567D8AF-CFE6-4968-9E43-E64C521275AE}" destId="{8DA11E20-6CB1-4C2A-BC52-2B9A3D26C21C}" srcOrd="1" destOrd="0" presId="urn:microsoft.com/office/officeart/2016/7/layout/BasicTimeline"/>
    <dgm:cxn modelId="{E0978E03-C2EA-47C1-AEDA-DD30836FABBE}" type="presParOf" srcId="{F1AE6021-314E-40F5-BEE1-96F8ABED31A6}" destId="{5B7A6294-B585-408D-8DB9-B3DD8F6A4FF1}" srcOrd="2" destOrd="0" presId="urn:microsoft.com/office/officeart/2016/7/layout/BasicTimeline"/>
    <dgm:cxn modelId="{0781C092-C9A3-43F9-BD42-EFF7AC9E0812}" type="presParOf" srcId="{F1AE6021-314E-40F5-BEE1-96F8ABED31A6}" destId="{9128B89D-7DE6-4B99-9B23-2EB554017148}" srcOrd="3" destOrd="0" presId="urn:microsoft.com/office/officeart/2016/7/layout/BasicTimeline"/>
    <dgm:cxn modelId="{FCEF4A3E-BD2A-4790-9A3F-7B39393D6B1E}" type="presParOf" srcId="{F1AE6021-314E-40F5-BEE1-96F8ABED31A6}" destId="{4D65BC11-2B9D-4B69-BE5F-D4F14FAA6328}" srcOrd="4" destOrd="0" presId="urn:microsoft.com/office/officeart/2016/7/layout/BasicTimeline"/>
    <dgm:cxn modelId="{24A921EB-1281-43CA-A6D1-19FA160A0D64}" type="presParOf" srcId="{78AE8364-D318-4A68-B8F8-386159A8A08F}" destId="{F2A18E2E-51FE-49F8-8C49-D2C305C01105}" srcOrd="1" destOrd="0" presId="urn:microsoft.com/office/officeart/2016/7/layout/BasicTimeline"/>
    <dgm:cxn modelId="{93C81C6A-A249-455E-9709-1B74C0EA51CA}" type="presParOf" srcId="{78AE8364-D318-4A68-B8F8-386159A8A08F}" destId="{80B3CF3B-09E4-436B-A12B-DD0706BD5433}" srcOrd="2" destOrd="0" presId="urn:microsoft.com/office/officeart/2016/7/layout/BasicTimeline"/>
    <dgm:cxn modelId="{0FAB8E0D-4A39-404B-BE3C-370F174D2A0E}" type="presParOf" srcId="{80B3CF3B-09E4-436B-A12B-DD0706BD5433}" destId="{57B12E50-CCE3-498A-B9D3-01FDF1C847A5}" srcOrd="0" destOrd="0" presId="urn:microsoft.com/office/officeart/2016/7/layout/BasicTimeline"/>
    <dgm:cxn modelId="{F26336CB-E9A8-47CF-8E69-80B9542E5FC9}" type="presParOf" srcId="{80B3CF3B-09E4-436B-A12B-DD0706BD5433}" destId="{C305C0AA-9913-46DC-B52B-AED9F987ABAD}" srcOrd="1" destOrd="0" presId="urn:microsoft.com/office/officeart/2016/7/layout/BasicTimeline"/>
    <dgm:cxn modelId="{7C66D257-3682-440A-BD89-BDDEDECEF932}" type="presParOf" srcId="{C305C0AA-9913-46DC-B52B-AED9F987ABAD}" destId="{E5EE38EC-E677-43D9-85C9-6B6932B62CB9}" srcOrd="0" destOrd="0" presId="urn:microsoft.com/office/officeart/2016/7/layout/BasicTimeline"/>
    <dgm:cxn modelId="{93703490-9EAF-4AB6-B046-5FFD5A5AE890}" type="presParOf" srcId="{C305C0AA-9913-46DC-B52B-AED9F987ABAD}" destId="{7885D0A6-783D-4F40-A6EC-261361ED3CD4}" srcOrd="1" destOrd="0" presId="urn:microsoft.com/office/officeart/2016/7/layout/BasicTimeline"/>
    <dgm:cxn modelId="{2C74C2FB-5A65-4292-A0F8-C4E81171637F}" type="presParOf" srcId="{80B3CF3B-09E4-436B-A12B-DD0706BD5433}" destId="{54EE5279-A20B-464D-8323-1BC2000D630F}" srcOrd="2" destOrd="0" presId="urn:microsoft.com/office/officeart/2016/7/layout/BasicTimeline"/>
    <dgm:cxn modelId="{FE98A5E9-3F26-4BC5-9E19-F74FC6DD3B34}" type="presParOf" srcId="{80B3CF3B-09E4-436B-A12B-DD0706BD5433}" destId="{CA77878A-83C7-49CE-8220-E3E81523DF1F}" srcOrd="3" destOrd="0" presId="urn:microsoft.com/office/officeart/2016/7/layout/BasicTimeline"/>
    <dgm:cxn modelId="{200E6123-ACBB-4C25-9338-C74A4C960398}" type="presParOf" srcId="{80B3CF3B-09E4-436B-A12B-DD0706BD5433}" destId="{A9FBDE6E-8BD1-45BE-A82C-5112B67D8594}" srcOrd="4" destOrd="0" presId="urn:microsoft.com/office/officeart/2016/7/layout/BasicTimeline"/>
    <dgm:cxn modelId="{973B2AD9-BBB8-4BE9-8864-DBA1B52E64BE}" type="presParOf" srcId="{78AE8364-D318-4A68-B8F8-386159A8A08F}" destId="{CD0EC92A-A91C-4A83-B6FD-48F63F24E17D}" srcOrd="3" destOrd="0" presId="urn:microsoft.com/office/officeart/2016/7/layout/BasicTimeline"/>
    <dgm:cxn modelId="{FEF0F797-CD3B-4031-A608-A8440A3A8DD1}" type="presParOf" srcId="{78AE8364-D318-4A68-B8F8-386159A8A08F}" destId="{E804AFD4-56A6-49AF-81E6-3B338FF78760}" srcOrd="4" destOrd="0" presId="urn:microsoft.com/office/officeart/2016/7/layout/BasicTimeline"/>
    <dgm:cxn modelId="{EB66DDD8-C1C2-44AC-A68B-3C9CFA7C89E8}" type="presParOf" srcId="{E804AFD4-56A6-49AF-81E6-3B338FF78760}" destId="{0B4084FE-F936-42C7-8860-C8735077C85D}" srcOrd="0" destOrd="0" presId="urn:microsoft.com/office/officeart/2016/7/layout/BasicTimeline"/>
    <dgm:cxn modelId="{3B186A1B-8A15-4925-8DC6-2578BADA83BC}" type="presParOf" srcId="{E804AFD4-56A6-49AF-81E6-3B338FF78760}" destId="{87AC9779-A10A-4C16-AE69-FA75DE6A9972}" srcOrd="1" destOrd="0" presId="urn:microsoft.com/office/officeart/2016/7/layout/BasicTimeline"/>
    <dgm:cxn modelId="{C359EBE5-BB04-4A8E-8634-E9BDF3B78513}" type="presParOf" srcId="{87AC9779-A10A-4C16-AE69-FA75DE6A9972}" destId="{51051D4E-356E-451B-B810-59018A42B25E}" srcOrd="0" destOrd="0" presId="urn:microsoft.com/office/officeart/2016/7/layout/BasicTimeline"/>
    <dgm:cxn modelId="{78EB1FE2-D993-43C6-A67C-B8DC8248E935}" type="presParOf" srcId="{87AC9779-A10A-4C16-AE69-FA75DE6A9972}" destId="{6DF95B0B-2E89-4DA9-BE9E-EE977A097E94}" srcOrd="1" destOrd="0" presId="urn:microsoft.com/office/officeart/2016/7/layout/BasicTimeline"/>
    <dgm:cxn modelId="{12091324-4AEF-473A-8B0E-37959C424FFF}" type="presParOf" srcId="{E804AFD4-56A6-49AF-81E6-3B338FF78760}" destId="{73518A91-82D1-4146-9DC5-169BA4059993}" srcOrd="2" destOrd="0" presId="urn:microsoft.com/office/officeart/2016/7/layout/BasicTimeline"/>
    <dgm:cxn modelId="{B2240FC6-9578-4803-84F5-D2C98C545A6B}" type="presParOf" srcId="{E804AFD4-56A6-49AF-81E6-3B338FF78760}" destId="{1C93064D-D720-46EA-B0A9-8F353D0BBD93}" srcOrd="3" destOrd="0" presId="urn:microsoft.com/office/officeart/2016/7/layout/BasicTimeline"/>
    <dgm:cxn modelId="{762EC7CB-EBE6-4C91-A1F7-780705B4E9C4}" type="presParOf" srcId="{E804AFD4-56A6-49AF-81E6-3B338FF78760}" destId="{13B1CBAE-5E0F-4F0C-A9E4-C80DFBC6D851}" srcOrd="4" destOrd="0" presId="urn:microsoft.com/office/officeart/2016/7/layout/BasicTimeline"/>
    <dgm:cxn modelId="{BCBF023C-36EB-411A-B642-82EA609EDEE1}" type="presParOf" srcId="{78AE8364-D318-4A68-B8F8-386159A8A08F}" destId="{0F00CACA-C423-46DC-B616-775A8E8F9570}" srcOrd="5" destOrd="0" presId="urn:microsoft.com/office/officeart/2016/7/layout/BasicTimeline"/>
    <dgm:cxn modelId="{CD760258-F43E-4056-81E9-AFE466FCDD2C}" type="presParOf" srcId="{78AE8364-D318-4A68-B8F8-386159A8A08F}" destId="{9489DE53-501D-4319-AB26-0C5DB3183023}" srcOrd="6" destOrd="0" presId="urn:microsoft.com/office/officeart/2016/7/layout/BasicTimeline"/>
    <dgm:cxn modelId="{5A1B206C-9A4A-4EAD-903C-2694EC60C910}" type="presParOf" srcId="{9489DE53-501D-4319-AB26-0C5DB3183023}" destId="{B515A912-D945-46B8-B185-2EB23C387939}" srcOrd="0" destOrd="0" presId="urn:microsoft.com/office/officeart/2016/7/layout/BasicTimeline"/>
    <dgm:cxn modelId="{99AD8625-6F8D-48A1-90BE-5B5E720F9330}" type="presParOf" srcId="{9489DE53-501D-4319-AB26-0C5DB3183023}" destId="{5EB04B39-A0E1-42C5-8501-D305CF7F2975}" srcOrd="1" destOrd="0" presId="urn:microsoft.com/office/officeart/2016/7/layout/BasicTimeline"/>
    <dgm:cxn modelId="{AF949CDC-D05D-45F1-99DF-143CFA2D7190}" type="presParOf" srcId="{5EB04B39-A0E1-42C5-8501-D305CF7F2975}" destId="{A27E535A-9768-4D9B-B3F2-EDB1DE963EE4}" srcOrd="0" destOrd="0" presId="urn:microsoft.com/office/officeart/2016/7/layout/BasicTimeline"/>
    <dgm:cxn modelId="{BF89452D-14BF-498C-92A3-2DF6B0A12DD2}" type="presParOf" srcId="{5EB04B39-A0E1-42C5-8501-D305CF7F2975}" destId="{E2A1A7BC-DE9D-45A2-99D6-BFDC827E10D4}" srcOrd="1" destOrd="0" presId="urn:microsoft.com/office/officeart/2016/7/layout/BasicTimeline"/>
    <dgm:cxn modelId="{D87B6D12-6C73-4D2B-9D0D-4892E67BEC48}" type="presParOf" srcId="{9489DE53-501D-4319-AB26-0C5DB3183023}" destId="{F04C64E7-B25B-4FA1-A5BE-AC1D5D679AA0}" srcOrd="2" destOrd="0" presId="urn:microsoft.com/office/officeart/2016/7/layout/BasicTimeline"/>
    <dgm:cxn modelId="{2BDA717E-D31C-4562-AD3D-55F3E1B31AA3}" type="presParOf" srcId="{9489DE53-501D-4319-AB26-0C5DB3183023}" destId="{60564FEC-347A-4A3E-9EF4-4A3674FE163F}" srcOrd="3" destOrd="0" presId="urn:microsoft.com/office/officeart/2016/7/layout/BasicTimeline"/>
    <dgm:cxn modelId="{1AE26DC5-7DD4-4D7D-854E-7BC810C2F07E}" type="presParOf" srcId="{9489DE53-501D-4319-AB26-0C5DB3183023}" destId="{850F49D6-7471-455C-B3C6-1EB1CAD3E37D}" srcOrd="4" destOrd="0" presId="urn:microsoft.com/office/officeart/2016/7/layout/BasicTimeline"/>
    <dgm:cxn modelId="{CBDA4CDD-CCEF-4A4F-9D33-10CA86D744CD}" type="presParOf" srcId="{78AE8364-D318-4A68-B8F8-386159A8A08F}" destId="{A91B48FD-330A-463B-84D0-891D6DE3B8D5}" srcOrd="7" destOrd="0" presId="urn:microsoft.com/office/officeart/2016/7/layout/BasicTimeline"/>
    <dgm:cxn modelId="{F217C191-B869-4069-96F0-E27AD622D728}" type="presParOf" srcId="{78AE8364-D318-4A68-B8F8-386159A8A08F}" destId="{C228A1A7-FDEC-4A2F-A17B-A4EB4650A3AE}" srcOrd="8" destOrd="0" presId="urn:microsoft.com/office/officeart/2016/7/layout/BasicTimeline"/>
    <dgm:cxn modelId="{7F91525D-84D7-4082-A4DD-8B5FE547C6E6}" type="presParOf" srcId="{C228A1A7-FDEC-4A2F-A17B-A4EB4650A3AE}" destId="{AE596E22-EEF8-4464-BD7F-EC73A353CE1B}" srcOrd="0" destOrd="0" presId="urn:microsoft.com/office/officeart/2016/7/layout/BasicTimeline"/>
    <dgm:cxn modelId="{2803DA86-E0E8-4342-A879-C118E3E2F558}" type="presParOf" srcId="{C228A1A7-FDEC-4A2F-A17B-A4EB4650A3AE}" destId="{DEA72552-22E1-44F0-9A07-BC494EA4DB34}" srcOrd="1" destOrd="0" presId="urn:microsoft.com/office/officeart/2016/7/layout/BasicTimeline"/>
    <dgm:cxn modelId="{8C239A14-27A6-4BBF-B1FC-A2CF542BD55B}" type="presParOf" srcId="{DEA72552-22E1-44F0-9A07-BC494EA4DB34}" destId="{8383A201-7F85-45F1-A22C-F9B2ABE1C6B1}" srcOrd="0" destOrd="0" presId="urn:microsoft.com/office/officeart/2016/7/layout/BasicTimeline"/>
    <dgm:cxn modelId="{809F50F5-F426-412E-9A63-DB9B9268B624}" type="presParOf" srcId="{DEA72552-22E1-44F0-9A07-BC494EA4DB34}" destId="{28F74EAC-ADE9-4951-A146-AFEF0BB4293A}" srcOrd="1" destOrd="0" presId="urn:microsoft.com/office/officeart/2016/7/layout/BasicTimeline"/>
    <dgm:cxn modelId="{FDC4B17B-04DF-4AA0-A916-A440D04613A7}" type="presParOf" srcId="{C228A1A7-FDEC-4A2F-A17B-A4EB4650A3AE}" destId="{9023E4E8-25E8-41CD-BE42-ABC2A0D7E952}" srcOrd="2" destOrd="0" presId="urn:microsoft.com/office/officeart/2016/7/layout/BasicTimeline"/>
    <dgm:cxn modelId="{4BD08EDD-7D04-4206-B9F4-80CB3BE9CEE8}" type="presParOf" srcId="{C228A1A7-FDEC-4A2F-A17B-A4EB4650A3AE}" destId="{6F5DEBD7-AF11-41AC-B9ED-298A2D79EEB0}" srcOrd="3" destOrd="0" presId="urn:microsoft.com/office/officeart/2016/7/layout/BasicTimeline"/>
    <dgm:cxn modelId="{953A935F-DB4C-4D3C-A3E8-8FB39E57FE1F}" type="presParOf" srcId="{C228A1A7-FDEC-4A2F-A17B-A4EB4650A3AE}" destId="{E35DC03A-0092-428E-B5C8-73345EA6ED53}" srcOrd="4" destOrd="0" presId="urn:microsoft.com/office/officeart/2016/7/layout/BasicTimeline"/>
    <dgm:cxn modelId="{EE740BB3-2A65-4B79-986D-DC132209AAEF}" type="presParOf" srcId="{78AE8364-D318-4A68-B8F8-386159A8A08F}" destId="{03B4B7BB-DBC5-440D-8E41-42B2A7C8B7F3}" srcOrd="9" destOrd="0" presId="urn:microsoft.com/office/officeart/2016/7/layout/BasicTimeline"/>
    <dgm:cxn modelId="{6E2E6F92-3850-4062-BCA1-CEE362550A16}" type="presParOf" srcId="{78AE8364-D318-4A68-B8F8-386159A8A08F}" destId="{421A7AA3-C6B3-4522-84F0-169FFD5A21AF}" srcOrd="10" destOrd="0" presId="urn:microsoft.com/office/officeart/2016/7/layout/BasicTimeline"/>
    <dgm:cxn modelId="{8301B942-23EF-4272-AF86-BE02A409CFA8}" type="presParOf" srcId="{421A7AA3-C6B3-4522-84F0-169FFD5A21AF}" destId="{98AA7EEB-7A0E-4A9E-A0B0-E856B12BE4F3}" srcOrd="0" destOrd="0" presId="urn:microsoft.com/office/officeart/2016/7/layout/BasicTimeline"/>
    <dgm:cxn modelId="{8DCB48F8-6F9B-4D1D-B51E-D1545AEABF56}" type="presParOf" srcId="{421A7AA3-C6B3-4522-84F0-169FFD5A21AF}" destId="{00A810C8-39C9-41A0-B5F3-197A4245EDDD}" srcOrd="1" destOrd="0" presId="urn:microsoft.com/office/officeart/2016/7/layout/BasicTimeline"/>
    <dgm:cxn modelId="{4F46A660-C2CC-41E0-9F73-AB7640B993F7}" type="presParOf" srcId="{00A810C8-39C9-41A0-B5F3-197A4245EDDD}" destId="{9AB223DA-4125-4009-98BB-AA759F90C92B}" srcOrd="0" destOrd="0" presId="urn:microsoft.com/office/officeart/2016/7/layout/BasicTimeline"/>
    <dgm:cxn modelId="{6BBC9245-B5AD-4C17-B292-D8AF13248E3C}" type="presParOf" srcId="{00A810C8-39C9-41A0-B5F3-197A4245EDDD}" destId="{EF8B3273-F442-4CCC-A812-D719B3B7AFCF}" srcOrd="1" destOrd="0" presId="urn:microsoft.com/office/officeart/2016/7/layout/BasicTimeline"/>
    <dgm:cxn modelId="{5D5CA6CB-93E7-4D00-B1A1-249848690F14}" type="presParOf" srcId="{421A7AA3-C6B3-4522-84F0-169FFD5A21AF}" destId="{6992423A-1C10-423F-A084-593249863212}" srcOrd="2" destOrd="0" presId="urn:microsoft.com/office/officeart/2016/7/layout/BasicTimeline"/>
    <dgm:cxn modelId="{BB59AB56-1F2C-41CA-88E0-DF3AFE3D56CE}" type="presParOf" srcId="{421A7AA3-C6B3-4522-84F0-169FFD5A21AF}" destId="{192121FB-0F44-473D-B4B0-CD6A440E9B7D}" srcOrd="3" destOrd="0" presId="urn:microsoft.com/office/officeart/2016/7/layout/BasicTimeline"/>
    <dgm:cxn modelId="{614F81A8-F1F9-47CD-8FD6-D1E3252FB3C5}" type="presParOf" srcId="{421A7AA3-C6B3-4522-84F0-169FFD5A21AF}" destId="{2C50E733-8189-4FE7-BA54-922299393B9F}" srcOrd="4" destOrd="0" presId="urn:microsoft.com/office/officeart/2016/7/layout/Basic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193881-F186-4863-A033-5CA4898E65D0}"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4068272E-AE99-45ED-95B2-4E25139887B5}">
      <dgm:prSet custT="1"/>
      <dgm:spPr/>
      <dgm:t>
        <a:bodyPr/>
        <a:lstStyle/>
        <a:p>
          <a:pPr>
            <a:defRPr b="1"/>
          </a:pPr>
          <a:r>
            <a:rPr lang="en-US" sz="2800" dirty="0"/>
            <a:t>Represent church voices, needs, concerns</a:t>
          </a:r>
        </a:p>
      </dgm:t>
    </dgm:pt>
    <dgm:pt modelId="{1E7D65EE-98CB-4C73-8B61-074213AC07EE}" type="parTrans" cxnId="{0C522FD6-5969-425F-943C-864F6C327D3E}">
      <dgm:prSet/>
      <dgm:spPr/>
      <dgm:t>
        <a:bodyPr/>
        <a:lstStyle/>
        <a:p>
          <a:endParaRPr lang="en-US"/>
        </a:p>
      </dgm:t>
    </dgm:pt>
    <dgm:pt modelId="{B633CF16-E258-4C60-8828-C5936A4BA635}" type="sibTrans" cxnId="{0C522FD6-5969-425F-943C-864F6C327D3E}">
      <dgm:prSet/>
      <dgm:spPr/>
      <dgm:t>
        <a:bodyPr/>
        <a:lstStyle/>
        <a:p>
          <a:endParaRPr lang="en-US"/>
        </a:p>
      </dgm:t>
    </dgm:pt>
    <dgm:pt modelId="{9706D7E7-7227-4B18-AD46-8398F2A8F317}">
      <dgm:prSet custT="1"/>
      <dgm:spPr/>
      <dgm:t>
        <a:bodyPr/>
        <a:lstStyle/>
        <a:p>
          <a:pPr algn="ctr">
            <a:buFont typeface="Arial" panose="020B0604020202020204" pitchFamily="34" charset="0"/>
            <a:buChar char="•"/>
          </a:pPr>
          <a:r>
            <a:rPr lang="en-US" sz="2400" dirty="0"/>
            <a:t>PCC</a:t>
          </a:r>
        </a:p>
      </dgm:t>
    </dgm:pt>
    <dgm:pt modelId="{820FFF6C-75C9-432D-A1EB-6068CC895B7C}" type="parTrans" cxnId="{8BC91D57-0822-4C6B-8DE9-9D41506BE76F}">
      <dgm:prSet/>
      <dgm:spPr/>
      <dgm:t>
        <a:bodyPr/>
        <a:lstStyle/>
        <a:p>
          <a:endParaRPr lang="en-US"/>
        </a:p>
      </dgm:t>
    </dgm:pt>
    <dgm:pt modelId="{734D474E-AF8D-4033-A82D-54A4AA3BFB69}" type="sibTrans" cxnId="{8BC91D57-0822-4C6B-8DE9-9D41506BE76F}">
      <dgm:prSet/>
      <dgm:spPr/>
      <dgm:t>
        <a:bodyPr/>
        <a:lstStyle/>
        <a:p>
          <a:endParaRPr lang="en-US"/>
        </a:p>
      </dgm:t>
    </dgm:pt>
    <dgm:pt modelId="{EE848C7F-226B-426C-AD62-B87FFBDFA3CA}">
      <dgm:prSet custT="1"/>
      <dgm:spPr/>
      <dgm:t>
        <a:bodyPr/>
        <a:lstStyle/>
        <a:p>
          <a:pPr algn="ctr">
            <a:buFont typeface="Arial" panose="020B0604020202020204" pitchFamily="34" charset="0"/>
            <a:buChar char="•"/>
          </a:pPr>
          <a:r>
            <a:rPr lang="en-US" sz="2400" dirty="0"/>
            <a:t>CMHC</a:t>
          </a:r>
        </a:p>
      </dgm:t>
    </dgm:pt>
    <dgm:pt modelId="{F19961F4-ED5C-4B4A-A42D-41667F1C6813}" type="parTrans" cxnId="{4C740A54-6A07-41B0-8A0E-842D41317C26}">
      <dgm:prSet/>
      <dgm:spPr/>
      <dgm:t>
        <a:bodyPr/>
        <a:lstStyle/>
        <a:p>
          <a:endParaRPr lang="en-US"/>
        </a:p>
      </dgm:t>
    </dgm:pt>
    <dgm:pt modelId="{E18A3A66-4D0B-41A6-8E6E-BDCD83AFE681}" type="sibTrans" cxnId="{4C740A54-6A07-41B0-8A0E-842D41317C26}">
      <dgm:prSet/>
      <dgm:spPr/>
      <dgm:t>
        <a:bodyPr/>
        <a:lstStyle/>
        <a:p>
          <a:endParaRPr lang="en-US"/>
        </a:p>
      </dgm:t>
    </dgm:pt>
    <dgm:pt modelId="{9661C38F-7DB0-4A97-90FB-3389E926E0D4}">
      <dgm:prSet custT="1"/>
      <dgm:spPr/>
      <dgm:t>
        <a:bodyPr/>
        <a:lstStyle/>
        <a:p>
          <a:pPr algn="ctr">
            <a:buFont typeface="Arial" panose="020B0604020202020204" pitchFamily="34" charset="0"/>
            <a:buChar char="•"/>
          </a:pPr>
          <a:r>
            <a:rPr lang="en-US" sz="2400" dirty="0"/>
            <a:t>Planning tables</a:t>
          </a:r>
        </a:p>
      </dgm:t>
    </dgm:pt>
    <dgm:pt modelId="{312DDA72-1DB8-40F2-97FD-E2D3AA1F493F}" type="parTrans" cxnId="{89C44446-01EB-4F88-A11F-D4C670DD7D93}">
      <dgm:prSet/>
      <dgm:spPr/>
      <dgm:t>
        <a:bodyPr/>
        <a:lstStyle/>
        <a:p>
          <a:endParaRPr lang="en-US"/>
        </a:p>
      </dgm:t>
    </dgm:pt>
    <dgm:pt modelId="{D2D19F9E-5822-42AF-8786-D30301290D29}" type="sibTrans" cxnId="{89C44446-01EB-4F88-A11F-D4C670DD7D93}">
      <dgm:prSet/>
      <dgm:spPr/>
      <dgm:t>
        <a:bodyPr/>
        <a:lstStyle/>
        <a:p>
          <a:endParaRPr lang="en-US"/>
        </a:p>
      </dgm:t>
    </dgm:pt>
    <dgm:pt modelId="{F31FB544-4FC1-49DF-A378-795FD470628F}">
      <dgm:prSet custT="1"/>
      <dgm:spPr/>
      <dgm:t>
        <a:bodyPr/>
        <a:lstStyle/>
        <a:p>
          <a:pPr algn="ctr">
            <a:buFont typeface="Arial" panose="020B0604020202020204" pitchFamily="34" charset="0"/>
            <a:buChar char="•"/>
          </a:pPr>
          <a:r>
            <a:rPr lang="en-US" sz="2400" dirty="0"/>
            <a:t>Housing forums</a:t>
          </a:r>
        </a:p>
      </dgm:t>
    </dgm:pt>
    <dgm:pt modelId="{314F28C3-A04D-477C-BD6A-71593EE6024A}" type="parTrans" cxnId="{21E36368-A202-4CB9-ABF6-0EFE411AA782}">
      <dgm:prSet/>
      <dgm:spPr/>
      <dgm:t>
        <a:bodyPr/>
        <a:lstStyle/>
        <a:p>
          <a:endParaRPr lang="en-US"/>
        </a:p>
      </dgm:t>
    </dgm:pt>
    <dgm:pt modelId="{EDBC0CA6-FBB0-4748-A93F-D9A2315BBD66}" type="sibTrans" cxnId="{21E36368-A202-4CB9-ABF6-0EFE411AA782}">
      <dgm:prSet/>
      <dgm:spPr/>
      <dgm:t>
        <a:bodyPr/>
        <a:lstStyle/>
        <a:p>
          <a:endParaRPr lang="en-US"/>
        </a:p>
      </dgm:t>
    </dgm:pt>
    <dgm:pt modelId="{C24F798E-94C5-4827-B207-471876A50ED7}">
      <dgm:prSet custT="1"/>
      <dgm:spPr/>
      <dgm:t>
        <a:bodyPr/>
        <a:lstStyle/>
        <a:p>
          <a:pPr>
            <a:defRPr b="1"/>
          </a:pPr>
          <a:r>
            <a:rPr lang="en-US" sz="2800" dirty="0"/>
            <a:t>Information, coaching, support for visioning, feasibility &amp; pre-development planning</a:t>
          </a:r>
        </a:p>
      </dgm:t>
    </dgm:pt>
    <dgm:pt modelId="{D610488B-3A61-4BFC-8561-A191AD8173A3}" type="parTrans" cxnId="{EEA0FB45-B30A-4E7E-A405-8CB7101BAB52}">
      <dgm:prSet/>
      <dgm:spPr/>
      <dgm:t>
        <a:bodyPr/>
        <a:lstStyle/>
        <a:p>
          <a:endParaRPr lang="en-US"/>
        </a:p>
      </dgm:t>
    </dgm:pt>
    <dgm:pt modelId="{742B6FB6-B4CF-434F-B41B-68C557CF736C}" type="sibTrans" cxnId="{EEA0FB45-B30A-4E7E-A405-8CB7101BAB52}">
      <dgm:prSet/>
      <dgm:spPr/>
      <dgm:t>
        <a:bodyPr/>
        <a:lstStyle/>
        <a:p>
          <a:endParaRPr lang="en-US"/>
        </a:p>
      </dgm:t>
    </dgm:pt>
    <dgm:pt modelId="{74B0C8DC-37D2-40D7-924D-16E4254BE92C}">
      <dgm:prSet custT="1"/>
      <dgm:spPr/>
      <dgm:t>
        <a:bodyPr/>
        <a:lstStyle/>
        <a:p>
          <a:pPr>
            <a:defRPr b="1"/>
          </a:pPr>
          <a:r>
            <a:rPr lang="en-US" sz="2800" dirty="0"/>
            <a:t>Referral to professionals</a:t>
          </a:r>
        </a:p>
      </dgm:t>
    </dgm:pt>
    <dgm:pt modelId="{AC3C8FCD-36C1-4C88-B13A-1C71779F1322}" type="parTrans" cxnId="{018D8C04-FADC-4683-9A4B-AB5D6B9BAB2D}">
      <dgm:prSet/>
      <dgm:spPr/>
      <dgm:t>
        <a:bodyPr/>
        <a:lstStyle/>
        <a:p>
          <a:endParaRPr lang="en-US"/>
        </a:p>
      </dgm:t>
    </dgm:pt>
    <dgm:pt modelId="{26E77EFE-9814-4AA3-B107-D28C89DB2F34}" type="sibTrans" cxnId="{018D8C04-FADC-4683-9A4B-AB5D6B9BAB2D}">
      <dgm:prSet/>
      <dgm:spPr/>
      <dgm:t>
        <a:bodyPr/>
        <a:lstStyle/>
        <a:p>
          <a:endParaRPr lang="en-US"/>
        </a:p>
      </dgm:t>
    </dgm:pt>
    <dgm:pt modelId="{85FC84EE-8F35-491B-B8DA-27A0320C0783}" type="pres">
      <dgm:prSet presAssocID="{7C193881-F186-4863-A033-5CA4898E65D0}" presName="root" presStyleCnt="0">
        <dgm:presLayoutVars>
          <dgm:dir/>
          <dgm:resizeHandles val="exact"/>
        </dgm:presLayoutVars>
      </dgm:prSet>
      <dgm:spPr/>
    </dgm:pt>
    <dgm:pt modelId="{89D290C3-6488-44CD-BB1A-7EFC7DD939CB}" type="pres">
      <dgm:prSet presAssocID="{4068272E-AE99-45ED-95B2-4E25139887B5}" presName="compNode" presStyleCnt="0"/>
      <dgm:spPr/>
    </dgm:pt>
    <dgm:pt modelId="{F57A13DD-A07C-4E86-9675-1103F2BF1F10}" type="pres">
      <dgm:prSet presAssocID="{4068272E-AE99-45ED-95B2-4E25139887B5}" presName="iconRect" presStyleLbl="node1" presStyleIdx="0" presStyleCnt="3" custScaleX="98363" custScaleY="130129" custLinFactNeighborX="-3493" custLinFactNeighborY="148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C68A0712-45AE-429D-A490-1109F8BCBDA1}" type="pres">
      <dgm:prSet presAssocID="{4068272E-AE99-45ED-95B2-4E25139887B5}" presName="iconSpace" presStyleCnt="0"/>
      <dgm:spPr/>
    </dgm:pt>
    <dgm:pt modelId="{25045B49-468A-49CE-A8EB-28CC84354AA5}" type="pres">
      <dgm:prSet presAssocID="{4068272E-AE99-45ED-95B2-4E25139887B5}" presName="parTx" presStyleLbl="revTx" presStyleIdx="0" presStyleCnt="6">
        <dgm:presLayoutVars>
          <dgm:chMax val="0"/>
          <dgm:chPref val="0"/>
        </dgm:presLayoutVars>
      </dgm:prSet>
      <dgm:spPr/>
    </dgm:pt>
    <dgm:pt modelId="{D3AA8E62-88B7-41CE-9546-E54D494E6159}" type="pres">
      <dgm:prSet presAssocID="{4068272E-AE99-45ED-95B2-4E25139887B5}" presName="txSpace" presStyleCnt="0"/>
      <dgm:spPr/>
    </dgm:pt>
    <dgm:pt modelId="{775587CF-4758-4158-8EA3-CBF883CF894E}" type="pres">
      <dgm:prSet presAssocID="{4068272E-AE99-45ED-95B2-4E25139887B5}" presName="desTx" presStyleLbl="revTx" presStyleIdx="1" presStyleCnt="6" custScaleY="694374" custLinFactY="-89863" custLinFactNeighborX="426" custLinFactNeighborY="-100000">
        <dgm:presLayoutVars/>
      </dgm:prSet>
      <dgm:spPr/>
    </dgm:pt>
    <dgm:pt modelId="{5EC99C5F-1C09-444C-9E86-EBAFD2F1B039}" type="pres">
      <dgm:prSet presAssocID="{B633CF16-E258-4C60-8828-C5936A4BA635}" presName="sibTrans" presStyleCnt="0"/>
      <dgm:spPr/>
    </dgm:pt>
    <dgm:pt modelId="{B28AAC36-CC09-4CEA-9636-7CD03159E261}" type="pres">
      <dgm:prSet presAssocID="{C24F798E-94C5-4827-B207-471876A50ED7}" presName="compNode" presStyleCnt="0"/>
      <dgm:spPr/>
    </dgm:pt>
    <dgm:pt modelId="{3C7ACE99-15FE-43B0-A66C-C3E0BB9444DF}" type="pres">
      <dgm:prSet presAssocID="{C24F798E-94C5-4827-B207-471876A50E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book"/>
        </a:ext>
      </dgm:extLst>
    </dgm:pt>
    <dgm:pt modelId="{2C09ABF6-3FBE-47C1-B657-384265108379}" type="pres">
      <dgm:prSet presAssocID="{C24F798E-94C5-4827-B207-471876A50ED7}" presName="iconSpace" presStyleCnt="0"/>
      <dgm:spPr/>
    </dgm:pt>
    <dgm:pt modelId="{8AF47C84-04E5-4571-909B-084356D76CB2}" type="pres">
      <dgm:prSet presAssocID="{C24F798E-94C5-4827-B207-471876A50ED7}" presName="parTx" presStyleLbl="revTx" presStyleIdx="2" presStyleCnt="6">
        <dgm:presLayoutVars>
          <dgm:chMax val="0"/>
          <dgm:chPref val="0"/>
        </dgm:presLayoutVars>
      </dgm:prSet>
      <dgm:spPr/>
    </dgm:pt>
    <dgm:pt modelId="{DA19A604-2E13-4EAD-A026-186318854AF9}" type="pres">
      <dgm:prSet presAssocID="{C24F798E-94C5-4827-B207-471876A50ED7}" presName="txSpace" presStyleCnt="0"/>
      <dgm:spPr/>
    </dgm:pt>
    <dgm:pt modelId="{BEFCC101-A991-41D1-AF42-DAFF7DC5CB9A}" type="pres">
      <dgm:prSet presAssocID="{C24F798E-94C5-4827-B207-471876A50ED7}" presName="desTx" presStyleLbl="revTx" presStyleIdx="3" presStyleCnt="6">
        <dgm:presLayoutVars/>
      </dgm:prSet>
      <dgm:spPr/>
    </dgm:pt>
    <dgm:pt modelId="{8DC8C318-0C2B-4FC9-8F0A-D67C47F763B9}" type="pres">
      <dgm:prSet presAssocID="{742B6FB6-B4CF-434F-B41B-68C557CF736C}" presName="sibTrans" presStyleCnt="0"/>
      <dgm:spPr/>
    </dgm:pt>
    <dgm:pt modelId="{4C0AF67B-59D1-47A9-919B-E6402E812298}" type="pres">
      <dgm:prSet presAssocID="{74B0C8DC-37D2-40D7-924D-16E4254BE92C}" presName="compNode" presStyleCnt="0"/>
      <dgm:spPr/>
    </dgm:pt>
    <dgm:pt modelId="{D25932E6-4CAE-46F5-8DBD-2442FB97E82E}" type="pres">
      <dgm:prSet presAssocID="{74B0C8DC-37D2-40D7-924D-16E4254BE92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81E1F702-7FE4-4EF2-8FDB-A8DCC5D1FBF0}" type="pres">
      <dgm:prSet presAssocID="{74B0C8DC-37D2-40D7-924D-16E4254BE92C}" presName="iconSpace" presStyleCnt="0"/>
      <dgm:spPr/>
    </dgm:pt>
    <dgm:pt modelId="{C313AE33-9D26-43E9-AF20-A825D05EA545}" type="pres">
      <dgm:prSet presAssocID="{74B0C8DC-37D2-40D7-924D-16E4254BE92C}" presName="parTx" presStyleLbl="revTx" presStyleIdx="4" presStyleCnt="6">
        <dgm:presLayoutVars>
          <dgm:chMax val="0"/>
          <dgm:chPref val="0"/>
        </dgm:presLayoutVars>
      </dgm:prSet>
      <dgm:spPr/>
    </dgm:pt>
    <dgm:pt modelId="{3B3A2F2D-3CC5-4527-91B1-2CEA114B9F85}" type="pres">
      <dgm:prSet presAssocID="{74B0C8DC-37D2-40D7-924D-16E4254BE92C}" presName="txSpace" presStyleCnt="0"/>
      <dgm:spPr/>
    </dgm:pt>
    <dgm:pt modelId="{4D9CE722-5CBF-49BC-9FF6-17A85D56FA4B}" type="pres">
      <dgm:prSet presAssocID="{74B0C8DC-37D2-40D7-924D-16E4254BE92C}" presName="desTx" presStyleLbl="revTx" presStyleIdx="5" presStyleCnt="6">
        <dgm:presLayoutVars/>
      </dgm:prSet>
      <dgm:spPr/>
    </dgm:pt>
  </dgm:ptLst>
  <dgm:cxnLst>
    <dgm:cxn modelId="{018D8C04-FADC-4683-9A4B-AB5D6B9BAB2D}" srcId="{7C193881-F186-4863-A033-5CA4898E65D0}" destId="{74B0C8DC-37D2-40D7-924D-16E4254BE92C}" srcOrd="2" destOrd="0" parTransId="{AC3C8FCD-36C1-4C88-B13A-1C71779F1322}" sibTransId="{26E77EFE-9814-4AA3-B107-D28C89DB2F34}"/>
    <dgm:cxn modelId="{833FD50E-F636-43FC-B4AF-70EAA64C25FC}" type="presOf" srcId="{9661C38F-7DB0-4A97-90FB-3389E926E0D4}" destId="{775587CF-4758-4158-8EA3-CBF883CF894E}" srcOrd="0" destOrd="2" presId="urn:microsoft.com/office/officeart/2018/5/layout/CenteredIconLabelDescriptionList"/>
    <dgm:cxn modelId="{2EC06B61-0D77-44F4-A02B-6715F9752EB7}" type="presOf" srcId="{F31FB544-4FC1-49DF-A378-795FD470628F}" destId="{775587CF-4758-4158-8EA3-CBF883CF894E}" srcOrd="0" destOrd="3" presId="urn:microsoft.com/office/officeart/2018/5/layout/CenteredIconLabelDescriptionList"/>
    <dgm:cxn modelId="{EEA0FB45-B30A-4E7E-A405-8CB7101BAB52}" srcId="{7C193881-F186-4863-A033-5CA4898E65D0}" destId="{C24F798E-94C5-4827-B207-471876A50ED7}" srcOrd="1" destOrd="0" parTransId="{D610488B-3A61-4BFC-8561-A191AD8173A3}" sibTransId="{742B6FB6-B4CF-434F-B41B-68C557CF736C}"/>
    <dgm:cxn modelId="{89C44446-01EB-4F88-A11F-D4C670DD7D93}" srcId="{4068272E-AE99-45ED-95B2-4E25139887B5}" destId="{9661C38F-7DB0-4A97-90FB-3389E926E0D4}" srcOrd="2" destOrd="0" parTransId="{312DDA72-1DB8-40F2-97FD-E2D3AA1F493F}" sibTransId="{D2D19F9E-5822-42AF-8786-D30301290D29}"/>
    <dgm:cxn modelId="{21E36368-A202-4CB9-ABF6-0EFE411AA782}" srcId="{4068272E-AE99-45ED-95B2-4E25139887B5}" destId="{F31FB544-4FC1-49DF-A378-795FD470628F}" srcOrd="3" destOrd="0" parTransId="{314F28C3-A04D-477C-BD6A-71593EE6024A}" sibTransId="{EDBC0CA6-FBB0-4748-A93F-D9A2315BBD66}"/>
    <dgm:cxn modelId="{61A7846B-B53D-4354-90C8-944A610C50E5}" type="presOf" srcId="{EE848C7F-226B-426C-AD62-B87FFBDFA3CA}" destId="{775587CF-4758-4158-8EA3-CBF883CF894E}" srcOrd="0" destOrd="1" presId="urn:microsoft.com/office/officeart/2018/5/layout/CenteredIconLabelDescriptionList"/>
    <dgm:cxn modelId="{BB9F1F6C-6E19-4F80-B7F4-E900AD20FD28}" type="presOf" srcId="{7C193881-F186-4863-A033-5CA4898E65D0}" destId="{85FC84EE-8F35-491B-B8DA-27A0320C0783}" srcOrd="0" destOrd="0" presId="urn:microsoft.com/office/officeart/2018/5/layout/CenteredIconLabelDescriptionList"/>
    <dgm:cxn modelId="{4C740A54-6A07-41B0-8A0E-842D41317C26}" srcId="{4068272E-AE99-45ED-95B2-4E25139887B5}" destId="{EE848C7F-226B-426C-AD62-B87FFBDFA3CA}" srcOrd="1" destOrd="0" parTransId="{F19961F4-ED5C-4B4A-A42D-41667F1C6813}" sibTransId="{E18A3A66-4D0B-41A6-8E6E-BDCD83AFE681}"/>
    <dgm:cxn modelId="{A8E9F876-AADE-42F2-AC7B-0B2082A08CBD}" type="presOf" srcId="{9706D7E7-7227-4B18-AD46-8398F2A8F317}" destId="{775587CF-4758-4158-8EA3-CBF883CF894E}" srcOrd="0" destOrd="0" presId="urn:microsoft.com/office/officeart/2018/5/layout/CenteredIconLabelDescriptionList"/>
    <dgm:cxn modelId="{8BC91D57-0822-4C6B-8DE9-9D41506BE76F}" srcId="{4068272E-AE99-45ED-95B2-4E25139887B5}" destId="{9706D7E7-7227-4B18-AD46-8398F2A8F317}" srcOrd="0" destOrd="0" parTransId="{820FFF6C-75C9-432D-A1EB-6068CC895B7C}" sibTransId="{734D474E-AF8D-4033-A82D-54A4AA3BFB69}"/>
    <dgm:cxn modelId="{92DD0FB0-4E09-4EAF-A7F5-1FDD129B8A44}" type="presOf" srcId="{C24F798E-94C5-4827-B207-471876A50ED7}" destId="{8AF47C84-04E5-4571-909B-084356D76CB2}" srcOrd="0" destOrd="0" presId="urn:microsoft.com/office/officeart/2018/5/layout/CenteredIconLabelDescriptionList"/>
    <dgm:cxn modelId="{0C522FD6-5969-425F-943C-864F6C327D3E}" srcId="{7C193881-F186-4863-A033-5CA4898E65D0}" destId="{4068272E-AE99-45ED-95B2-4E25139887B5}" srcOrd="0" destOrd="0" parTransId="{1E7D65EE-98CB-4C73-8B61-074213AC07EE}" sibTransId="{B633CF16-E258-4C60-8828-C5936A4BA635}"/>
    <dgm:cxn modelId="{F31D11E1-3F7F-4712-8F1C-1A940EA4547E}" type="presOf" srcId="{74B0C8DC-37D2-40D7-924D-16E4254BE92C}" destId="{C313AE33-9D26-43E9-AF20-A825D05EA545}" srcOrd="0" destOrd="0" presId="urn:microsoft.com/office/officeart/2018/5/layout/CenteredIconLabelDescriptionList"/>
    <dgm:cxn modelId="{BE5649E8-9AA2-4DD3-A524-AA98BCC93D85}" type="presOf" srcId="{4068272E-AE99-45ED-95B2-4E25139887B5}" destId="{25045B49-468A-49CE-A8EB-28CC84354AA5}" srcOrd="0" destOrd="0" presId="urn:microsoft.com/office/officeart/2018/5/layout/CenteredIconLabelDescriptionList"/>
    <dgm:cxn modelId="{E15EC0D5-19BA-4793-BF7E-54A7E5C0A610}" type="presParOf" srcId="{85FC84EE-8F35-491B-B8DA-27A0320C0783}" destId="{89D290C3-6488-44CD-BB1A-7EFC7DD939CB}" srcOrd="0" destOrd="0" presId="urn:microsoft.com/office/officeart/2018/5/layout/CenteredIconLabelDescriptionList"/>
    <dgm:cxn modelId="{DFE3C30C-257D-418D-AD82-881E5B04E275}" type="presParOf" srcId="{89D290C3-6488-44CD-BB1A-7EFC7DD939CB}" destId="{F57A13DD-A07C-4E86-9675-1103F2BF1F10}" srcOrd="0" destOrd="0" presId="urn:microsoft.com/office/officeart/2018/5/layout/CenteredIconLabelDescriptionList"/>
    <dgm:cxn modelId="{8A1A08CE-8FF7-44B6-AB10-4F03EDE550ED}" type="presParOf" srcId="{89D290C3-6488-44CD-BB1A-7EFC7DD939CB}" destId="{C68A0712-45AE-429D-A490-1109F8BCBDA1}" srcOrd="1" destOrd="0" presId="urn:microsoft.com/office/officeart/2018/5/layout/CenteredIconLabelDescriptionList"/>
    <dgm:cxn modelId="{AE8F48B2-321B-4226-9D7E-03EC00A80F39}" type="presParOf" srcId="{89D290C3-6488-44CD-BB1A-7EFC7DD939CB}" destId="{25045B49-468A-49CE-A8EB-28CC84354AA5}" srcOrd="2" destOrd="0" presId="urn:microsoft.com/office/officeart/2018/5/layout/CenteredIconLabelDescriptionList"/>
    <dgm:cxn modelId="{3DAAC90C-30CC-4C85-A1F1-E296D5A38388}" type="presParOf" srcId="{89D290C3-6488-44CD-BB1A-7EFC7DD939CB}" destId="{D3AA8E62-88B7-41CE-9546-E54D494E6159}" srcOrd="3" destOrd="0" presId="urn:microsoft.com/office/officeart/2018/5/layout/CenteredIconLabelDescriptionList"/>
    <dgm:cxn modelId="{83A1BBC0-45E3-4F38-9D40-306DC2D47396}" type="presParOf" srcId="{89D290C3-6488-44CD-BB1A-7EFC7DD939CB}" destId="{775587CF-4758-4158-8EA3-CBF883CF894E}" srcOrd="4" destOrd="0" presId="urn:microsoft.com/office/officeart/2018/5/layout/CenteredIconLabelDescriptionList"/>
    <dgm:cxn modelId="{EC95177F-AF5C-46A2-8F75-5C17B3D5FB25}" type="presParOf" srcId="{85FC84EE-8F35-491B-B8DA-27A0320C0783}" destId="{5EC99C5F-1C09-444C-9E86-EBAFD2F1B039}" srcOrd="1" destOrd="0" presId="urn:microsoft.com/office/officeart/2018/5/layout/CenteredIconLabelDescriptionList"/>
    <dgm:cxn modelId="{0886CB1C-19AF-4359-8AA8-9664514D47E5}" type="presParOf" srcId="{85FC84EE-8F35-491B-B8DA-27A0320C0783}" destId="{B28AAC36-CC09-4CEA-9636-7CD03159E261}" srcOrd="2" destOrd="0" presId="urn:microsoft.com/office/officeart/2018/5/layout/CenteredIconLabelDescriptionList"/>
    <dgm:cxn modelId="{2B2DA5A2-ED7D-43DE-95B8-8A6CF193E388}" type="presParOf" srcId="{B28AAC36-CC09-4CEA-9636-7CD03159E261}" destId="{3C7ACE99-15FE-43B0-A66C-C3E0BB9444DF}" srcOrd="0" destOrd="0" presId="urn:microsoft.com/office/officeart/2018/5/layout/CenteredIconLabelDescriptionList"/>
    <dgm:cxn modelId="{8D573C37-3AB8-4AFC-863B-129FAC8F86ED}" type="presParOf" srcId="{B28AAC36-CC09-4CEA-9636-7CD03159E261}" destId="{2C09ABF6-3FBE-47C1-B657-384265108379}" srcOrd="1" destOrd="0" presId="urn:microsoft.com/office/officeart/2018/5/layout/CenteredIconLabelDescriptionList"/>
    <dgm:cxn modelId="{587C9236-5C07-43A7-92A8-ABB116F8F877}" type="presParOf" srcId="{B28AAC36-CC09-4CEA-9636-7CD03159E261}" destId="{8AF47C84-04E5-4571-909B-084356D76CB2}" srcOrd="2" destOrd="0" presId="urn:microsoft.com/office/officeart/2018/5/layout/CenteredIconLabelDescriptionList"/>
    <dgm:cxn modelId="{DD4A2039-2971-479E-9CC1-891B3CB472DE}" type="presParOf" srcId="{B28AAC36-CC09-4CEA-9636-7CD03159E261}" destId="{DA19A604-2E13-4EAD-A026-186318854AF9}" srcOrd="3" destOrd="0" presId="urn:microsoft.com/office/officeart/2018/5/layout/CenteredIconLabelDescriptionList"/>
    <dgm:cxn modelId="{FAAE1E12-95C4-4C3B-BBBF-4701EFCF5693}" type="presParOf" srcId="{B28AAC36-CC09-4CEA-9636-7CD03159E261}" destId="{BEFCC101-A991-41D1-AF42-DAFF7DC5CB9A}" srcOrd="4" destOrd="0" presId="urn:microsoft.com/office/officeart/2018/5/layout/CenteredIconLabelDescriptionList"/>
    <dgm:cxn modelId="{4C112D61-603D-4B5C-859C-13FC96984EAC}" type="presParOf" srcId="{85FC84EE-8F35-491B-B8DA-27A0320C0783}" destId="{8DC8C318-0C2B-4FC9-8F0A-D67C47F763B9}" srcOrd="3" destOrd="0" presId="urn:microsoft.com/office/officeart/2018/5/layout/CenteredIconLabelDescriptionList"/>
    <dgm:cxn modelId="{702101B9-EBEE-4845-81F6-26E207B842D0}" type="presParOf" srcId="{85FC84EE-8F35-491B-B8DA-27A0320C0783}" destId="{4C0AF67B-59D1-47A9-919B-E6402E812298}" srcOrd="4" destOrd="0" presId="urn:microsoft.com/office/officeart/2018/5/layout/CenteredIconLabelDescriptionList"/>
    <dgm:cxn modelId="{03FB89A0-2F0D-45EF-AAB1-EADE477C4732}" type="presParOf" srcId="{4C0AF67B-59D1-47A9-919B-E6402E812298}" destId="{D25932E6-4CAE-46F5-8DBD-2442FB97E82E}" srcOrd="0" destOrd="0" presId="urn:microsoft.com/office/officeart/2018/5/layout/CenteredIconLabelDescriptionList"/>
    <dgm:cxn modelId="{96AB32ED-232C-4502-919D-81C18765129A}" type="presParOf" srcId="{4C0AF67B-59D1-47A9-919B-E6402E812298}" destId="{81E1F702-7FE4-4EF2-8FDB-A8DCC5D1FBF0}" srcOrd="1" destOrd="0" presId="urn:microsoft.com/office/officeart/2018/5/layout/CenteredIconLabelDescriptionList"/>
    <dgm:cxn modelId="{C9B6D426-21D4-49B7-B9BE-1C46B3DFADFA}" type="presParOf" srcId="{4C0AF67B-59D1-47A9-919B-E6402E812298}" destId="{C313AE33-9D26-43E9-AF20-A825D05EA545}" srcOrd="2" destOrd="0" presId="urn:microsoft.com/office/officeart/2018/5/layout/CenteredIconLabelDescriptionList"/>
    <dgm:cxn modelId="{6F65A8AD-B99A-4C84-A513-021D4D1DD926}" type="presParOf" srcId="{4C0AF67B-59D1-47A9-919B-E6402E812298}" destId="{3B3A2F2D-3CC5-4527-91B1-2CEA114B9F85}" srcOrd="3" destOrd="0" presId="urn:microsoft.com/office/officeart/2018/5/layout/CenteredIconLabelDescriptionList"/>
    <dgm:cxn modelId="{379D75AF-C9EC-4EF1-A8B8-A0C074279986}" type="presParOf" srcId="{4C0AF67B-59D1-47A9-919B-E6402E812298}" destId="{4D9CE722-5CBF-49BC-9FF6-17A85D56FA4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C79A2D-5C99-48EB-B468-232031563E2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05F5788D-58DD-41A7-AFBB-E413CB8AE6B6}">
      <dgm:prSet phldrT="[Text]"/>
      <dgm:spPr/>
      <dgm:t>
        <a:bodyPr/>
        <a:lstStyle/>
        <a:p>
          <a:r>
            <a:rPr lang="en-US" dirty="0"/>
            <a:t>Deep impact on the housing crisis/social good</a:t>
          </a:r>
        </a:p>
      </dgm:t>
    </dgm:pt>
    <dgm:pt modelId="{E0C66215-4E2D-4C38-8062-58F5A0229758}" type="parTrans" cxnId="{F50CB570-3FF8-4E74-A2F9-B87136C773DB}">
      <dgm:prSet/>
      <dgm:spPr/>
      <dgm:t>
        <a:bodyPr/>
        <a:lstStyle/>
        <a:p>
          <a:endParaRPr lang="en-US"/>
        </a:p>
      </dgm:t>
    </dgm:pt>
    <dgm:pt modelId="{485419D3-84B5-4014-9E06-86F3A02DCC63}" type="sibTrans" cxnId="{F50CB570-3FF8-4E74-A2F9-B87136C773DB}">
      <dgm:prSet/>
      <dgm:spPr/>
      <dgm:t>
        <a:bodyPr/>
        <a:lstStyle/>
        <a:p>
          <a:endParaRPr lang="en-US"/>
        </a:p>
      </dgm:t>
    </dgm:pt>
    <dgm:pt modelId="{F15F30F1-FC2C-422E-A438-3B3E2D0E065D}">
      <dgm:prSet phldrT="[Text]"/>
      <dgm:spPr/>
      <dgm:t>
        <a:bodyPr/>
        <a:lstStyle/>
        <a:p>
          <a:r>
            <a:rPr lang="en-US" dirty="0"/>
            <a:t>Environmentally Friendly</a:t>
          </a:r>
        </a:p>
      </dgm:t>
    </dgm:pt>
    <dgm:pt modelId="{21B159C7-B346-48DE-8CE1-F556F6CCB9F5}" type="parTrans" cxnId="{E3001620-1A96-4642-AD31-69FCBCA09FFF}">
      <dgm:prSet/>
      <dgm:spPr/>
      <dgm:t>
        <a:bodyPr/>
        <a:lstStyle/>
        <a:p>
          <a:endParaRPr lang="en-US"/>
        </a:p>
      </dgm:t>
    </dgm:pt>
    <dgm:pt modelId="{C5EB5133-FCCC-429D-A40E-9E02380E49A7}" type="sibTrans" cxnId="{E3001620-1A96-4642-AD31-69FCBCA09FFF}">
      <dgm:prSet/>
      <dgm:spPr/>
      <dgm:t>
        <a:bodyPr/>
        <a:lstStyle/>
        <a:p>
          <a:endParaRPr lang="en-US"/>
        </a:p>
      </dgm:t>
    </dgm:pt>
    <dgm:pt modelId="{8C47CB97-29BF-4201-8156-EE850A4E0581}">
      <dgm:prSet phldrT="[Text]"/>
      <dgm:spPr/>
      <dgm:t>
        <a:bodyPr/>
        <a:lstStyle/>
        <a:p>
          <a:r>
            <a:rPr lang="en-US" dirty="0"/>
            <a:t>Revenue/Space for mission &amp; ministry</a:t>
          </a:r>
        </a:p>
      </dgm:t>
    </dgm:pt>
    <dgm:pt modelId="{41EC7E73-F3CA-43B7-AF97-BD55C5316D00}" type="parTrans" cxnId="{9CC69718-66A2-4180-AE84-4FBD714683F5}">
      <dgm:prSet/>
      <dgm:spPr/>
      <dgm:t>
        <a:bodyPr/>
        <a:lstStyle/>
        <a:p>
          <a:endParaRPr lang="en-US"/>
        </a:p>
      </dgm:t>
    </dgm:pt>
    <dgm:pt modelId="{C9D70B44-4A1B-46B3-BCD0-3D0C605A74C5}" type="sibTrans" cxnId="{9CC69718-66A2-4180-AE84-4FBD714683F5}">
      <dgm:prSet/>
      <dgm:spPr/>
      <dgm:t>
        <a:bodyPr/>
        <a:lstStyle/>
        <a:p>
          <a:endParaRPr lang="en-US"/>
        </a:p>
      </dgm:t>
    </dgm:pt>
    <dgm:pt modelId="{CD62B29B-FD76-4063-A333-5BEF0AAFEF22}" type="pres">
      <dgm:prSet presAssocID="{5BC79A2D-5C99-48EB-B468-232031563E24}" presName="compositeShape" presStyleCnt="0">
        <dgm:presLayoutVars>
          <dgm:chMax val="7"/>
          <dgm:dir/>
          <dgm:resizeHandles val="exact"/>
        </dgm:presLayoutVars>
      </dgm:prSet>
      <dgm:spPr/>
    </dgm:pt>
    <dgm:pt modelId="{F2353B23-AD42-45BE-826B-23EE988A57D1}" type="pres">
      <dgm:prSet presAssocID="{05F5788D-58DD-41A7-AFBB-E413CB8AE6B6}" presName="circ1" presStyleLbl="vennNode1" presStyleIdx="0" presStyleCnt="3"/>
      <dgm:spPr/>
    </dgm:pt>
    <dgm:pt modelId="{4D1A9965-4CA7-44E7-888E-08C2D7A363E6}" type="pres">
      <dgm:prSet presAssocID="{05F5788D-58DD-41A7-AFBB-E413CB8AE6B6}" presName="circ1Tx" presStyleLbl="revTx" presStyleIdx="0" presStyleCnt="0">
        <dgm:presLayoutVars>
          <dgm:chMax val="0"/>
          <dgm:chPref val="0"/>
          <dgm:bulletEnabled val="1"/>
        </dgm:presLayoutVars>
      </dgm:prSet>
      <dgm:spPr/>
    </dgm:pt>
    <dgm:pt modelId="{C0CAC19F-D587-4494-91F7-92FFA6F16A00}" type="pres">
      <dgm:prSet presAssocID="{F15F30F1-FC2C-422E-A438-3B3E2D0E065D}" presName="circ2" presStyleLbl="vennNode1" presStyleIdx="1" presStyleCnt="3" custLinFactNeighborX="-9" custLinFactNeighborY="-6564"/>
      <dgm:spPr/>
    </dgm:pt>
    <dgm:pt modelId="{C9C486F4-01C0-487C-8FA1-E50ED01AADEB}" type="pres">
      <dgm:prSet presAssocID="{F15F30F1-FC2C-422E-A438-3B3E2D0E065D}" presName="circ2Tx" presStyleLbl="revTx" presStyleIdx="0" presStyleCnt="0">
        <dgm:presLayoutVars>
          <dgm:chMax val="0"/>
          <dgm:chPref val="0"/>
          <dgm:bulletEnabled val="1"/>
        </dgm:presLayoutVars>
      </dgm:prSet>
      <dgm:spPr/>
    </dgm:pt>
    <dgm:pt modelId="{049AD454-08E7-4886-AC69-C553DFF4D64D}" type="pres">
      <dgm:prSet presAssocID="{8C47CB97-29BF-4201-8156-EE850A4E0581}" presName="circ3" presStyleLbl="vennNode1" presStyleIdx="2" presStyleCnt="3" custLinFactNeighborX="1300" custLinFactNeighborY="-6564"/>
      <dgm:spPr/>
    </dgm:pt>
    <dgm:pt modelId="{694FCC42-00F1-4C00-803E-515E5E3D6FC8}" type="pres">
      <dgm:prSet presAssocID="{8C47CB97-29BF-4201-8156-EE850A4E0581}" presName="circ3Tx" presStyleLbl="revTx" presStyleIdx="0" presStyleCnt="0">
        <dgm:presLayoutVars>
          <dgm:chMax val="0"/>
          <dgm:chPref val="0"/>
          <dgm:bulletEnabled val="1"/>
        </dgm:presLayoutVars>
      </dgm:prSet>
      <dgm:spPr/>
    </dgm:pt>
  </dgm:ptLst>
  <dgm:cxnLst>
    <dgm:cxn modelId="{9CC69718-66A2-4180-AE84-4FBD714683F5}" srcId="{5BC79A2D-5C99-48EB-B468-232031563E24}" destId="{8C47CB97-29BF-4201-8156-EE850A4E0581}" srcOrd="2" destOrd="0" parTransId="{41EC7E73-F3CA-43B7-AF97-BD55C5316D00}" sibTransId="{C9D70B44-4A1B-46B3-BCD0-3D0C605A74C5}"/>
    <dgm:cxn modelId="{E3001620-1A96-4642-AD31-69FCBCA09FFF}" srcId="{5BC79A2D-5C99-48EB-B468-232031563E24}" destId="{F15F30F1-FC2C-422E-A438-3B3E2D0E065D}" srcOrd="1" destOrd="0" parTransId="{21B159C7-B346-48DE-8CE1-F556F6CCB9F5}" sibTransId="{C5EB5133-FCCC-429D-A40E-9E02380E49A7}"/>
    <dgm:cxn modelId="{009F7F22-F5F4-4E11-AF62-C7F30B0C8D85}" type="presOf" srcId="{8C47CB97-29BF-4201-8156-EE850A4E0581}" destId="{694FCC42-00F1-4C00-803E-515E5E3D6FC8}" srcOrd="1" destOrd="0" presId="urn:microsoft.com/office/officeart/2005/8/layout/venn1"/>
    <dgm:cxn modelId="{A4C36A28-41C5-439F-A422-50C8723586E4}" type="presOf" srcId="{05F5788D-58DD-41A7-AFBB-E413CB8AE6B6}" destId="{4D1A9965-4CA7-44E7-888E-08C2D7A363E6}" srcOrd="1" destOrd="0" presId="urn:microsoft.com/office/officeart/2005/8/layout/venn1"/>
    <dgm:cxn modelId="{EAD12A2D-07BE-431A-B5CF-26D9A9CCD379}" type="presOf" srcId="{F15F30F1-FC2C-422E-A438-3B3E2D0E065D}" destId="{C0CAC19F-D587-4494-91F7-92FFA6F16A00}" srcOrd="0" destOrd="0" presId="urn:microsoft.com/office/officeart/2005/8/layout/venn1"/>
    <dgm:cxn modelId="{0F8CCF49-291C-41CE-A364-7E1329FEC55C}" type="presOf" srcId="{05F5788D-58DD-41A7-AFBB-E413CB8AE6B6}" destId="{F2353B23-AD42-45BE-826B-23EE988A57D1}" srcOrd="0" destOrd="0" presId="urn:microsoft.com/office/officeart/2005/8/layout/venn1"/>
    <dgm:cxn modelId="{2C15934D-161D-4429-8F9A-A81C79C27CBD}" type="presOf" srcId="{5BC79A2D-5C99-48EB-B468-232031563E24}" destId="{CD62B29B-FD76-4063-A333-5BEF0AAFEF22}" srcOrd="0" destOrd="0" presId="urn:microsoft.com/office/officeart/2005/8/layout/venn1"/>
    <dgm:cxn modelId="{F50CB570-3FF8-4E74-A2F9-B87136C773DB}" srcId="{5BC79A2D-5C99-48EB-B468-232031563E24}" destId="{05F5788D-58DD-41A7-AFBB-E413CB8AE6B6}" srcOrd="0" destOrd="0" parTransId="{E0C66215-4E2D-4C38-8062-58F5A0229758}" sibTransId="{485419D3-84B5-4014-9E06-86F3A02DCC63}"/>
    <dgm:cxn modelId="{60F3AB90-232B-44CE-9F4E-097539437A3A}" type="presOf" srcId="{8C47CB97-29BF-4201-8156-EE850A4E0581}" destId="{049AD454-08E7-4886-AC69-C553DFF4D64D}" srcOrd="0" destOrd="0" presId="urn:microsoft.com/office/officeart/2005/8/layout/venn1"/>
    <dgm:cxn modelId="{8CE18DB8-DE60-4031-9DA0-6F889CF5BB60}" type="presOf" srcId="{F15F30F1-FC2C-422E-A438-3B3E2D0E065D}" destId="{C9C486F4-01C0-487C-8FA1-E50ED01AADEB}" srcOrd="1" destOrd="0" presId="urn:microsoft.com/office/officeart/2005/8/layout/venn1"/>
    <dgm:cxn modelId="{FF504D23-25CA-4AD7-85A2-7EED1FB30FCD}" type="presParOf" srcId="{CD62B29B-FD76-4063-A333-5BEF0AAFEF22}" destId="{F2353B23-AD42-45BE-826B-23EE988A57D1}" srcOrd="0" destOrd="0" presId="urn:microsoft.com/office/officeart/2005/8/layout/venn1"/>
    <dgm:cxn modelId="{6B3A1158-4A4F-4376-98DA-39C1E88ACB8E}" type="presParOf" srcId="{CD62B29B-FD76-4063-A333-5BEF0AAFEF22}" destId="{4D1A9965-4CA7-44E7-888E-08C2D7A363E6}" srcOrd="1" destOrd="0" presId="urn:microsoft.com/office/officeart/2005/8/layout/venn1"/>
    <dgm:cxn modelId="{952A4501-9EFE-4D01-9A82-0B74CCDA2586}" type="presParOf" srcId="{CD62B29B-FD76-4063-A333-5BEF0AAFEF22}" destId="{C0CAC19F-D587-4494-91F7-92FFA6F16A00}" srcOrd="2" destOrd="0" presId="urn:microsoft.com/office/officeart/2005/8/layout/venn1"/>
    <dgm:cxn modelId="{B98F3B98-E1C9-4ADB-B8DC-6089C3CECB83}" type="presParOf" srcId="{CD62B29B-FD76-4063-A333-5BEF0AAFEF22}" destId="{C9C486F4-01C0-487C-8FA1-E50ED01AADEB}" srcOrd="3" destOrd="0" presId="urn:microsoft.com/office/officeart/2005/8/layout/venn1"/>
    <dgm:cxn modelId="{27E9345A-9591-4F7F-932C-B03FF138833A}" type="presParOf" srcId="{CD62B29B-FD76-4063-A333-5BEF0AAFEF22}" destId="{049AD454-08E7-4886-AC69-C553DFF4D64D}" srcOrd="4" destOrd="0" presId="urn:microsoft.com/office/officeart/2005/8/layout/venn1"/>
    <dgm:cxn modelId="{C8EEEC5D-7E7B-4886-9944-EB2AE5189C2B}" type="presParOf" srcId="{CD62B29B-FD76-4063-A333-5BEF0AAFEF22}" destId="{694FCC42-00F1-4C00-803E-515E5E3D6FC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C79A2D-5C99-48EB-B468-232031563E2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05F5788D-58DD-41A7-AFBB-E413CB8AE6B6}">
      <dgm:prSet phldrT="[Text]"/>
      <dgm:spPr/>
      <dgm:t>
        <a:bodyPr/>
        <a:lstStyle/>
        <a:p>
          <a:r>
            <a:rPr lang="en-US" dirty="0"/>
            <a:t>Deep impact on housing/social good</a:t>
          </a:r>
        </a:p>
      </dgm:t>
    </dgm:pt>
    <dgm:pt modelId="{E0C66215-4E2D-4C38-8062-58F5A0229758}" type="parTrans" cxnId="{F50CB570-3FF8-4E74-A2F9-B87136C773DB}">
      <dgm:prSet/>
      <dgm:spPr/>
      <dgm:t>
        <a:bodyPr/>
        <a:lstStyle/>
        <a:p>
          <a:endParaRPr lang="en-US"/>
        </a:p>
      </dgm:t>
    </dgm:pt>
    <dgm:pt modelId="{485419D3-84B5-4014-9E06-86F3A02DCC63}" type="sibTrans" cxnId="{F50CB570-3FF8-4E74-A2F9-B87136C773DB}">
      <dgm:prSet/>
      <dgm:spPr/>
      <dgm:t>
        <a:bodyPr/>
        <a:lstStyle/>
        <a:p>
          <a:endParaRPr lang="en-US"/>
        </a:p>
      </dgm:t>
    </dgm:pt>
    <dgm:pt modelId="{F15F30F1-FC2C-422E-A438-3B3E2D0E065D}">
      <dgm:prSet phldrT="[Text]" custT="1"/>
      <dgm:spPr/>
      <dgm:t>
        <a:bodyPr/>
        <a:lstStyle/>
        <a:p>
          <a:pPr algn="ctr"/>
          <a:r>
            <a:rPr lang="en-US" sz="2800" dirty="0"/>
            <a:t>Less Eco Friendly</a:t>
          </a:r>
        </a:p>
      </dgm:t>
    </dgm:pt>
    <dgm:pt modelId="{21B159C7-B346-48DE-8CE1-F556F6CCB9F5}" type="parTrans" cxnId="{E3001620-1A96-4642-AD31-69FCBCA09FFF}">
      <dgm:prSet/>
      <dgm:spPr/>
      <dgm:t>
        <a:bodyPr/>
        <a:lstStyle/>
        <a:p>
          <a:endParaRPr lang="en-US"/>
        </a:p>
      </dgm:t>
    </dgm:pt>
    <dgm:pt modelId="{C5EB5133-FCCC-429D-A40E-9E02380E49A7}" type="sibTrans" cxnId="{E3001620-1A96-4642-AD31-69FCBCA09FFF}">
      <dgm:prSet/>
      <dgm:spPr/>
      <dgm:t>
        <a:bodyPr/>
        <a:lstStyle/>
        <a:p>
          <a:endParaRPr lang="en-US"/>
        </a:p>
      </dgm:t>
    </dgm:pt>
    <dgm:pt modelId="{8C47CB97-29BF-4201-8156-EE850A4E0581}">
      <dgm:prSet phldrT="[Text]" custT="1"/>
      <dgm:spPr/>
      <dgm:t>
        <a:bodyPr/>
        <a:lstStyle/>
        <a:p>
          <a:r>
            <a:rPr lang="en-US" sz="3600" dirty="0"/>
            <a:t>Modest Revenue &amp; Space</a:t>
          </a:r>
        </a:p>
      </dgm:t>
    </dgm:pt>
    <dgm:pt modelId="{41EC7E73-F3CA-43B7-AF97-BD55C5316D00}" type="parTrans" cxnId="{9CC69718-66A2-4180-AE84-4FBD714683F5}">
      <dgm:prSet/>
      <dgm:spPr/>
      <dgm:t>
        <a:bodyPr/>
        <a:lstStyle/>
        <a:p>
          <a:endParaRPr lang="en-US"/>
        </a:p>
      </dgm:t>
    </dgm:pt>
    <dgm:pt modelId="{C9D70B44-4A1B-46B3-BCD0-3D0C605A74C5}" type="sibTrans" cxnId="{9CC69718-66A2-4180-AE84-4FBD714683F5}">
      <dgm:prSet/>
      <dgm:spPr/>
      <dgm:t>
        <a:bodyPr/>
        <a:lstStyle/>
        <a:p>
          <a:endParaRPr lang="en-US"/>
        </a:p>
      </dgm:t>
    </dgm:pt>
    <dgm:pt modelId="{CD62B29B-FD76-4063-A333-5BEF0AAFEF22}" type="pres">
      <dgm:prSet presAssocID="{5BC79A2D-5C99-48EB-B468-232031563E24}" presName="compositeShape" presStyleCnt="0">
        <dgm:presLayoutVars>
          <dgm:chMax val="7"/>
          <dgm:dir/>
          <dgm:resizeHandles val="exact"/>
        </dgm:presLayoutVars>
      </dgm:prSet>
      <dgm:spPr/>
    </dgm:pt>
    <dgm:pt modelId="{F2353B23-AD42-45BE-826B-23EE988A57D1}" type="pres">
      <dgm:prSet presAssocID="{05F5788D-58DD-41A7-AFBB-E413CB8AE6B6}" presName="circ1" presStyleLbl="vennNode1" presStyleIdx="0" presStyleCnt="3"/>
      <dgm:spPr/>
    </dgm:pt>
    <dgm:pt modelId="{4D1A9965-4CA7-44E7-888E-08C2D7A363E6}" type="pres">
      <dgm:prSet presAssocID="{05F5788D-58DD-41A7-AFBB-E413CB8AE6B6}" presName="circ1Tx" presStyleLbl="revTx" presStyleIdx="0" presStyleCnt="0">
        <dgm:presLayoutVars>
          <dgm:chMax val="0"/>
          <dgm:chPref val="0"/>
          <dgm:bulletEnabled val="1"/>
        </dgm:presLayoutVars>
      </dgm:prSet>
      <dgm:spPr/>
    </dgm:pt>
    <dgm:pt modelId="{C0CAC19F-D587-4494-91F7-92FFA6F16A00}" type="pres">
      <dgm:prSet presAssocID="{F15F30F1-FC2C-422E-A438-3B3E2D0E065D}" presName="circ2" presStyleLbl="vennNode1" presStyleIdx="1" presStyleCnt="3" custScaleX="63967" custScaleY="63319" custLinFactNeighborX="855" custLinFactNeighborY="-11803"/>
      <dgm:spPr/>
    </dgm:pt>
    <dgm:pt modelId="{C9C486F4-01C0-487C-8FA1-E50ED01AADEB}" type="pres">
      <dgm:prSet presAssocID="{F15F30F1-FC2C-422E-A438-3B3E2D0E065D}" presName="circ2Tx" presStyleLbl="revTx" presStyleIdx="0" presStyleCnt="0">
        <dgm:presLayoutVars>
          <dgm:chMax val="0"/>
          <dgm:chPref val="0"/>
          <dgm:bulletEnabled val="1"/>
        </dgm:presLayoutVars>
      </dgm:prSet>
      <dgm:spPr/>
    </dgm:pt>
    <dgm:pt modelId="{049AD454-08E7-4886-AC69-C553DFF4D64D}" type="pres">
      <dgm:prSet presAssocID="{8C47CB97-29BF-4201-8156-EE850A4E0581}" presName="circ3" presStyleLbl="vennNode1" presStyleIdx="2" presStyleCnt="3" custScaleX="105941" custScaleY="65812" custLinFactNeighborX="-12333" custLinFactNeighborY="-7120"/>
      <dgm:spPr/>
    </dgm:pt>
    <dgm:pt modelId="{694FCC42-00F1-4C00-803E-515E5E3D6FC8}" type="pres">
      <dgm:prSet presAssocID="{8C47CB97-29BF-4201-8156-EE850A4E0581}" presName="circ3Tx" presStyleLbl="revTx" presStyleIdx="0" presStyleCnt="0">
        <dgm:presLayoutVars>
          <dgm:chMax val="0"/>
          <dgm:chPref val="0"/>
          <dgm:bulletEnabled val="1"/>
        </dgm:presLayoutVars>
      </dgm:prSet>
      <dgm:spPr/>
    </dgm:pt>
  </dgm:ptLst>
  <dgm:cxnLst>
    <dgm:cxn modelId="{9CC69718-66A2-4180-AE84-4FBD714683F5}" srcId="{5BC79A2D-5C99-48EB-B468-232031563E24}" destId="{8C47CB97-29BF-4201-8156-EE850A4E0581}" srcOrd="2" destOrd="0" parTransId="{41EC7E73-F3CA-43B7-AF97-BD55C5316D00}" sibTransId="{C9D70B44-4A1B-46B3-BCD0-3D0C605A74C5}"/>
    <dgm:cxn modelId="{E3001620-1A96-4642-AD31-69FCBCA09FFF}" srcId="{5BC79A2D-5C99-48EB-B468-232031563E24}" destId="{F15F30F1-FC2C-422E-A438-3B3E2D0E065D}" srcOrd="1" destOrd="0" parTransId="{21B159C7-B346-48DE-8CE1-F556F6CCB9F5}" sibTransId="{C5EB5133-FCCC-429D-A40E-9E02380E49A7}"/>
    <dgm:cxn modelId="{009F7F22-F5F4-4E11-AF62-C7F30B0C8D85}" type="presOf" srcId="{8C47CB97-29BF-4201-8156-EE850A4E0581}" destId="{694FCC42-00F1-4C00-803E-515E5E3D6FC8}" srcOrd="1" destOrd="0" presId="urn:microsoft.com/office/officeart/2005/8/layout/venn1"/>
    <dgm:cxn modelId="{A4C36A28-41C5-439F-A422-50C8723586E4}" type="presOf" srcId="{05F5788D-58DD-41A7-AFBB-E413CB8AE6B6}" destId="{4D1A9965-4CA7-44E7-888E-08C2D7A363E6}" srcOrd="1" destOrd="0" presId="urn:microsoft.com/office/officeart/2005/8/layout/venn1"/>
    <dgm:cxn modelId="{EAD12A2D-07BE-431A-B5CF-26D9A9CCD379}" type="presOf" srcId="{F15F30F1-FC2C-422E-A438-3B3E2D0E065D}" destId="{C0CAC19F-D587-4494-91F7-92FFA6F16A00}" srcOrd="0" destOrd="0" presId="urn:microsoft.com/office/officeart/2005/8/layout/venn1"/>
    <dgm:cxn modelId="{0F8CCF49-291C-41CE-A364-7E1329FEC55C}" type="presOf" srcId="{05F5788D-58DD-41A7-AFBB-E413CB8AE6B6}" destId="{F2353B23-AD42-45BE-826B-23EE988A57D1}" srcOrd="0" destOrd="0" presId="urn:microsoft.com/office/officeart/2005/8/layout/venn1"/>
    <dgm:cxn modelId="{2C15934D-161D-4429-8F9A-A81C79C27CBD}" type="presOf" srcId="{5BC79A2D-5C99-48EB-B468-232031563E24}" destId="{CD62B29B-FD76-4063-A333-5BEF0AAFEF22}" srcOrd="0" destOrd="0" presId="urn:microsoft.com/office/officeart/2005/8/layout/venn1"/>
    <dgm:cxn modelId="{F50CB570-3FF8-4E74-A2F9-B87136C773DB}" srcId="{5BC79A2D-5C99-48EB-B468-232031563E24}" destId="{05F5788D-58DD-41A7-AFBB-E413CB8AE6B6}" srcOrd="0" destOrd="0" parTransId="{E0C66215-4E2D-4C38-8062-58F5A0229758}" sibTransId="{485419D3-84B5-4014-9E06-86F3A02DCC63}"/>
    <dgm:cxn modelId="{60F3AB90-232B-44CE-9F4E-097539437A3A}" type="presOf" srcId="{8C47CB97-29BF-4201-8156-EE850A4E0581}" destId="{049AD454-08E7-4886-AC69-C553DFF4D64D}" srcOrd="0" destOrd="0" presId="urn:microsoft.com/office/officeart/2005/8/layout/venn1"/>
    <dgm:cxn modelId="{8CE18DB8-DE60-4031-9DA0-6F889CF5BB60}" type="presOf" srcId="{F15F30F1-FC2C-422E-A438-3B3E2D0E065D}" destId="{C9C486F4-01C0-487C-8FA1-E50ED01AADEB}" srcOrd="1" destOrd="0" presId="urn:microsoft.com/office/officeart/2005/8/layout/venn1"/>
    <dgm:cxn modelId="{FF504D23-25CA-4AD7-85A2-7EED1FB30FCD}" type="presParOf" srcId="{CD62B29B-FD76-4063-A333-5BEF0AAFEF22}" destId="{F2353B23-AD42-45BE-826B-23EE988A57D1}" srcOrd="0" destOrd="0" presId="urn:microsoft.com/office/officeart/2005/8/layout/venn1"/>
    <dgm:cxn modelId="{6B3A1158-4A4F-4376-98DA-39C1E88ACB8E}" type="presParOf" srcId="{CD62B29B-FD76-4063-A333-5BEF0AAFEF22}" destId="{4D1A9965-4CA7-44E7-888E-08C2D7A363E6}" srcOrd="1" destOrd="0" presId="urn:microsoft.com/office/officeart/2005/8/layout/venn1"/>
    <dgm:cxn modelId="{952A4501-9EFE-4D01-9A82-0B74CCDA2586}" type="presParOf" srcId="{CD62B29B-FD76-4063-A333-5BEF0AAFEF22}" destId="{C0CAC19F-D587-4494-91F7-92FFA6F16A00}" srcOrd="2" destOrd="0" presId="urn:microsoft.com/office/officeart/2005/8/layout/venn1"/>
    <dgm:cxn modelId="{B98F3B98-E1C9-4ADB-B8DC-6089C3CECB83}" type="presParOf" srcId="{CD62B29B-FD76-4063-A333-5BEF0AAFEF22}" destId="{C9C486F4-01C0-487C-8FA1-E50ED01AADEB}" srcOrd="3" destOrd="0" presId="urn:microsoft.com/office/officeart/2005/8/layout/venn1"/>
    <dgm:cxn modelId="{27E9345A-9591-4F7F-932C-B03FF138833A}" type="presParOf" srcId="{CD62B29B-FD76-4063-A333-5BEF0AAFEF22}" destId="{049AD454-08E7-4886-AC69-C553DFF4D64D}" srcOrd="4" destOrd="0" presId="urn:microsoft.com/office/officeart/2005/8/layout/venn1"/>
    <dgm:cxn modelId="{C8EEEC5D-7E7B-4886-9944-EB2AE5189C2B}" type="presParOf" srcId="{CD62B29B-FD76-4063-A333-5BEF0AAFEF22}" destId="{694FCC42-00F1-4C00-803E-515E5E3D6FC8}"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C79A2D-5C99-48EB-B468-232031563E24}" type="doc">
      <dgm:prSet loTypeId="urn:microsoft.com/office/officeart/2005/8/layout/venn1" loCatId="relationship" qsTypeId="urn:microsoft.com/office/officeart/2005/8/quickstyle/simple1" qsCatId="simple" csTypeId="urn:microsoft.com/office/officeart/2005/8/colors/accent1_2" csCatId="accent1" phldr="1"/>
      <dgm:spPr/>
    </dgm:pt>
    <dgm:pt modelId="{05F5788D-58DD-41A7-AFBB-E413CB8AE6B6}">
      <dgm:prSet phldrT="[Text]"/>
      <dgm:spPr/>
      <dgm:t>
        <a:bodyPr/>
        <a:lstStyle/>
        <a:p>
          <a:r>
            <a:rPr lang="en-US" dirty="0"/>
            <a:t>Some Affordable Housing/social good space</a:t>
          </a:r>
        </a:p>
      </dgm:t>
    </dgm:pt>
    <dgm:pt modelId="{E0C66215-4E2D-4C38-8062-58F5A0229758}" type="parTrans" cxnId="{F50CB570-3FF8-4E74-A2F9-B87136C773DB}">
      <dgm:prSet/>
      <dgm:spPr/>
      <dgm:t>
        <a:bodyPr/>
        <a:lstStyle/>
        <a:p>
          <a:endParaRPr lang="en-US"/>
        </a:p>
      </dgm:t>
    </dgm:pt>
    <dgm:pt modelId="{485419D3-84B5-4014-9E06-86F3A02DCC63}" type="sibTrans" cxnId="{F50CB570-3FF8-4E74-A2F9-B87136C773DB}">
      <dgm:prSet/>
      <dgm:spPr/>
      <dgm:t>
        <a:bodyPr/>
        <a:lstStyle/>
        <a:p>
          <a:endParaRPr lang="en-US"/>
        </a:p>
      </dgm:t>
    </dgm:pt>
    <dgm:pt modelId="{F15F30F1-FC2C-422E-A438-3B3E2D0E065D}">
      <dgm:prSet phldrT="[Text]"/>
      <dgm:spPr/>
      <dgm:t>
        <a:bodyPr/>
        <a:lstStyle/>
        <a:p>
          <a:r>
            <a:rPr lang="en-US" dirty="0"/>
            <a:t>Revolutionary Green Building</a:t>
          </a:r>
        </a:p>
      </dgm:t>
    </dgm:pt>
    <dgm:pt modelId="{21B159C7-B346-48DE-8CE1-F556F6CCB9F5}" type="parTrans" cxnId="{E3001620-1A96-4642-AD31-69FCBCA09FFF}">
      <dgm:prSet/>
      <dgm:spPr/>
      <dgm:t>
        <a:bodyPr/>
        <a:lstStyle/>
        <a:p>
          <a:endParaRPr lang="en-US"/>
        </a:p>
      </dgm:t>
    </dgm:pt>
    <dgm:pt modelId="{C5EB5133-FCCC-429D-A40E-9E02380E49A7}" type="sibTrans" cxnId="{E3001620-1A96-4642-AD31-69FCBCA09FFF}">
      <dgm:prSet/>
      <dgm:spPr/>
      <dgm:t>
        <a:bodyPr/>
        <a:lstStyle/>
        <a:p>
          <a:endParaRPr lang="en-US"/>
        </a:p>
      </dgm:t>
    </dgm:pt>
    <dgm:pt modelId="{8C47CB97-29BF-4201-8156-EE850A4E0581}">
      <dgm:prSet phldrT="[Text]"/>
      <dgm:spPr/>
      <dgm:t>
        <a:bodyPr/>
        <a:lstStyle/>
        <a:p>
          <a:r>
            <a:rPr lang="en-US" dirty="0"/>
            <a:t>Modest Revenue</a:t>
          </a:r>
        </a:p>
      </dgm:t>
    </dgm:pt>
    <dgm:pt modelId="{41EC7E73-F3CA-43B7-AF97-BD55C5316D00}" type="parTrans" cxnId="{9CC69718-66A2-4180-AE84-4FBD714683F5}">
      <dgm:prSet/>
      <dgm:spPr/>
      <dgm:t>
        <a:bodyPr/>
        <a:lstStyle/>
        <a:p>
          <a:endParaRPr lang="en-US"/>
        </a:p>
      </dgm:t>
    </dgm:pt>
    <dgm:pt modelId="{C9D70B44-4A1B-46B3-BCD0-3D0C605A74C5}" type="sibTrans" cxnId="{9CC69718-66A2-4180-AE84-4FBD714683F5}">
      <dgm:prSet/>
      <dgm:spPr/>
      <dgm:t>
        <a:bodyPr/>
        <a:lstStyle/>
        <a:p>
          <a:endParaRPr lang="en-US"/>
        </a:p>
      </dgm:t>
    </dgm:pt>
    <dgm:pt modelId="{CD62B29B-FD76-4063-A333-5BEF0AAFEF22}" type="pres">
      <dgm:prSet presAssocID="{5BC79A2D-5C99-48EB-B468-232031563E24}" presName="compositeShape" presStyleCnt="0">
        <dgm:presLayoutVars>
          <dgm:chMax val="7"/>
          <dgm:dir/>
          <dgm:resizeHandles val="exact"/>
        </dgm:presLayoutVars>
      </dgm:prSet>
      <dgm:spPr/>
    </dgm:pt>
    <dgm:pt modelId="{F2353B23-AD42-45BE-826B-23EE988A57D1}" type="pres">
      <dgm:prSet presAssocID="{05F5788D-58DD-41A7-AFBB-E413CB8AE6B6}" presName="circ1" presStyleLbl="vennNode1" presStyleIdx="0" presStyleCnt="3" custScaleX="60183" custScaleY="60183"/>
      <dgm:spPr/>
    </dgm:pt>
    <dgm:pt modelId="{4D1A9965-4CA7-44E7-888E-08C2D7A363E6}" type="pres">
      <dgm:prSet presAssocID="{05F5788D-58DD-41A7-AFBB-E413CB8AE6B6}" presName="circ1Tx" presStyleLbl="revTx" presStyleIdx="0" presStyleCnt="0">
        <dgm:presLayoutVars>
          <dgm:chMax val="0"/>
          <dgm:chPref val="0"/>
          <dgm:bulletEnabled val="1"/>
        </dgm:presLayoutVars>
      </dgm:prSet>
      <dgm:spPr/>
    </dgm:pt>
    <dgm:pt modelId="{C0CAC19F-D587-4494-91F7-92FFA6F16A00}" type="pres">
      <dgm:prSet presAssocID="{F15F30F1-FC2C-422E-A438-3B3E2D0E065D}" presName="circ2" presStyleLbl="vennNode1" presStyleIdx="1" presStyleCnt="3" custScaleX="102296" custScaleY="102296"/>
      <dgm:spPr/>
    </dgm:pt>
    <dgm:pt modelId="{C9C486F4-01C0-487C-8FA1-E50ED01AADEB}" type="pres">
      <dgm:prSet presAssocID="{F15F30F1-FC2C-422E-A438-3B3E2D0E065D}" presName="circ2Tx" presStyleLbl="revTx" presStyleIdx="0" presStyleCnt="0">
        <dgm:presLayoutVars>
          <dgm:chMax val="0"/>
          <dgm:chPref val="0"/>
          <dgm:bulletEnabled val="1"/>
        </dgm:presLayoutVars>
      </dgm:prSet>
      <dgm:spPr/>
    </dgm:pt>
    <dgm:pt modelId="{049AD454-08E7-4886-AC69-C553DFF4D64D}" type="pres">
      <dgm:prSet presAssocID="{8C47CB97-29BF-4201-8156-EE850A4E0581}" presName="circ3" presStyleLbl="vennNode1" presStyleIdx="2" presStyleCnt="3" custScaleX="60763" custScaleY="60763"/>
      <dgm:spPr/>
    </dgm:pt>
    <dgm:pt modelId="{694FCC42-00F1-4C00-803E-515E5E3D6FC8}" type="pres">
      <dgm:prSet presAssocID="{8C47CB97-29BF-4201-8156-EE850A4E0581}" presName="circ3Tx" presStyleLbl="revTx" presStyleIdx="0" presStyleCnt="0">
        <dgm:presLayoutVars>
          <dgm:chMax val="0"/>
          <dgm:chPref val="0"/>
          <dgm:bulletEnabled val="1"/>
        </dgm:presLayoutVars>
      </dgm:prSet>
      <dgm:spPr/>
    </dgm:pt>
  </dgm:ptLst>
  <dgm:cxnLst>
    <dgm:cxn modelId="{9CC69718-66A2-4180-AE84-4FBD714683F5}" srcId="{5BC79A2D-5C99-48EB-B468-232031563E24}" destId="{8C47CB97-29BF-4201-8156-EE850A4E0581}" srcOrd="2" destOrd="0" parTransId="{41EC7E73-F3CA-43B7-AF97-BD55C5316D00}" sibTransId="{C9D70B44-4A1B-46B3-BCD0-3D0C605A74C5}"/>
    <dgm:cxn modelId="{E3001620-1A96-4642-AD31-69FCBCA09FFF}" srcId="{5BC79A2D-5C99-48EB-B468-232031563E24}" destId="{F15F30F1-FC2C-422E-A438-3B3E2D0E065D}" srcOrd="1" destOrd="0" parTransId="{21B159C7-B346-48DE-8CE1-F556F6CCB9F5}" sibTransId="{C5EB5133-FCCC-429D-A40E-9E02380E49A7}"/>
    <dgm:cxn modelId="{009F7F22-F5F4-4E11-AF62-C7F30B0C8D85}" type="presOf" srcId="{8C47CB97-29BF-4201-8156-EE850A4E0581}" destId="{694FCC42-00F1-4C00-803E-515E5E3D6FC8}" srcOrd="1" destOrd="0" presId="urn:microsoft.com/office/officeart/2005/8/layout/venn1"/>
    <dgm:cxn modelId="{A4C36A28-41C5-439F-A422-50C8723586E4}" type="presOf" srcId="{05F5788D-58DD-41A7-AFBB-E413CB8AE6B6}" destId="{4D1A9965-4CA7-44E7-888E-08C2D7A363E6}" srcOrd="1" destOrd="0" presId="urn:microsoft.com/office/officeart/2005/8/layout/venn1"/>
    <dgm:cxn modelId="{EAD12A2D-07BE-431A-B5CF-26D9A9CCD379}" type="presOf" srcId="{F15F30F1-FC2C-422E-A438-3B3E2D0E065D}" destId="{C0CAC19F-D587-4494-91F7-92FFA6F16A00}" srcOrd="0" destOrd="0" presId="urn:microsoft.com/office/officeart/2005/8/layout/venn1"/>
    <dgm:cxn modelId="{0F8CCF49-291C-41CE-A364-7E1329FEC55C}" type="presOf" srcId="{05F5788D-58DD-41A7-AFBB-E413CB8AE6B6}" destId="{F2353B23-AD42-45BE-826B-23EE988A57D1}" srcOrd="0" destOrd="0" presId="urn:microsoft.com/office/officeart/2005/8/layout/venn1"/>
    <dgm:cxn modelId="{2C15934D-161D-4429-8F9A-A81C79C27CBD}" type="presOf" srcId="{5BC79A2D-5C99-48EB-B468-232031563E24}" destId="{CD62B29B-FD76-4063-A333-5BEF0AAFEF22}" srcOrd="0" destOrd="0" presId="urn:microsoft.com/office/officeart/2005/8/layout/venn1"/>
    <dgm:cxn modelId="{F50CB570-3FF8-4E74-A2F9-B87136C773DB}" srcId="{5BC79A2D-5C99-48EB-B468-232031563E24}" destId="{05F5788D-58DD-41A7-AFBB-E413CB8AE6B6}" srcOrd="0" destOrd="0" parTransId="{E0C66215-4E2D-4C38-8062-58F5A0229758}" sibTransId="{485419D3-84B5-4014-9E06-86F3A02DCC63}"/>
    <dgm:cxn modelId="{60F3AB90-232B-44CE-9F4E-097539437A3A}" type="presOf" srcId="{8C47CB97-29BF-4201-8156-EE850A4E0581}" destId="{049AD454-08E7-4886-AC69-C553DFF4D64D}" srcOrd="0" destOrd="0" presId="urn:microsoft.com/office/officeart/2005/8/layout/venn1"/>
    <dgm:cxn modelId="{8CE18DB8-DE60-4031-9DA0-6F889CF5BB60}" type="presOf" srcId="{F15F30F1-FC2C-422E-A438-3B3E2D0E065D}" destId="{C9C486F4-01C0-487C-8FA1-E50ED01AADEB}" srcOrd="1" destOrd="0" presId="urn:microsoft.com/office/officeart/2005/8/layout/venn1"/>
    <dgm:cxn modelId="{FF504D23-25CA-4AD7-85A2-7EED1FB30FCD}" type="presParOf" srcId="{CD62B29B-FD76-4063-A333-5BEF0AAFEF22}" destId="{F2353B23-AD42-45BE-826B-23EE988A57D1}" srcOrd="0" destOrd="0" presId="urn:microsoft.com/office/officeart/2005/8/layout/venn1"/>
    <dgm:cxn modelId="{6B3A1158-4A4F-4376-98DA-39C1E88ACB8E}" type="presParOf" srcId="{CD62B29B-FD76-4063-A333-5BEF0AAFEF22}" destId="{4D1A9965-4CA7-44E7-888E-08C2D7A363E6}" srcOrd="1" destOrd="0" presId="urn:microsoft.com/office/officeart/2005/8/layout/venn1"/>
    <dgm:cxn modelId="{952A4501-9EFE-4D01-9A82-0B74CCDA2586}" type="presParOf" srcId="{CD62B29B-FD76-4063-A333-5BEF0AAFEF22}" destId="{C0CAC19F-D587-4494-91F7-92FFA6F16A00}" srcOrd="2" destOrd="0" presId="urn:microsoft.com/office/officeart/2005/8/layout/venn1"/>
    <dgm:cxn modelId="{B98F3B98-E1C9-4ADB-B8DC-6089C3CECB83}" type="presParOf" srcId="{CD62B29B-FD76-4063-A333-5BEF0AAFEF22}" destId="{C9C486F4-01C0-487C-8FA1-E50ED01AADEB}" srcOrd="3" destOrd="0" presId="urn:microsoft.com/office/officeart/2005/8/layout/venn1"/>
    <dgm:cxn modelId="{27E9345A-9591-4F7F-932C-B03FF138833A}" type="presParOf" srcId="{CD62B29B-FD76-4063-A333-5BEF0AAFEF22}" destId="{049AD454-08E7-4886-AC69-C553DFF4D64D}" srcOrd="4" destOrd="0" presId="urn:microsoft.com/office/officeart/2005/8/layout/venn1"/>
    <dgm:cxn modelId="{C8EEEC5D-7E7B-4886-9944-EB2AE5189C2B}" type="presParOf" srcId="{CD62B29B-FD76-4063-A333-5BEF0AAFEF22}" destId="{694FCC42-00F1-4C00-803E-515E5E3D6FC8}"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18C7-DA98-49D4-ADAB-34151F16FEF1}">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FB4BF-EA58-4EC7-9AA9-EBB43F69F250}">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3DC250-2E76-4AB1-A2CD-8E48BE4D4B9F}">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Liaising with and supporting Ainsley</a:t>
          </a:r>
        </a:p>
      </dsp:txBody>
      <dsp:txXfrm>
        <a:off x="1312541" y="828340"/>
        <a:ext cx="2148945" cy="911674"/>
      </dsp:txXfrm>
    </dsp:sp>
    <dsp:sp modelId="{409BE605-64EA-4B4A-8652-84CC30EEFC34}">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98FDD-7952-4E85-B32D-2C3BFB046F80}">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F4D478-612B-4177-85A1-415C2E700D3D}">
      <dsp:nvSpPr>
        <dsp:cNvPr id="0" name=""/>
        <dsp:cNvSpPr/>
      </dsp:nvSpPr>
      <dsp:spPr>
        <a:xfrm>
          <a:off x="4973429" y="86058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Communication about program</a:t>
          </a:r>
        </a:p>
      </dsp:txBody>
      <dsp:txXfrm>
        <a:off x="4973429" y="860585"/>
        <a:ext cx="2148945" cy="911674"/>
      </dsp:txXfrm>
    </dsp:sp>
    <dsp:sp modelId="{7B598DC2-7331-4311-967D-296D79341136}">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DDB5C-8E12-476C-A4E3-0C315998D7AD}">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9CE6CF-E66B-43F3-AD58-BB0F77E8C6A6}">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Mentoring and coaching</a:t>
          </a:r>
        </a:p>
      </dsp:txBody>
      <dsp:txXfrm>
        <a:off x="8573374" y="828340"/>
        <a:ext cx="2148945" cy="911674"/>
      </dsp:txXfrm>
    </dsp:sp>
    <dsp:sp modelId="{4890AE0D-6E7F-48BA-82A6-6CDD99D87120}">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164CF4-0643-4AD4-83A1-57BF2153088A}">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A2EDFF-D3A6-489E-880E-0EA3052EEFE8}">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Facilitating the committee to review grants and develop application process</a:t>
          </a:r>
        </a:p>
      </dsp:txBody>
      <dsp:txXfrm>
        <a:off x="1312541" y="2452790"/>
        <a:ext cx="2148945" cy="911674"/>
      </dsp:txXfrm>
    </dsp:sp>
    <dsp:sp modelId="{54821855-37B8-4504-A15E-64C8A68039B1}">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CFA27-B972-4B06-848C-09FDC5B9C696}">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DB9698-A9FB-415A-B4A5-0F4664F28A40}">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Organizing consultations</a:t>
          </a:r>
        </a:p>
      </dsp:txBody>
      <dsp:txXfrm>
        <a:off x="4942957" y="2452790"/>
        <a:ext cx="2148945" cy="911674"/>
      </dsp:txXfrm>
    </dsp:sp>
    <dsp:sp modelId="{BB425C35-98A1-4B21-9AD3-CDDBDE35E01B}">
      <dsp:nvSpPr>
        <dsp:cNvPr id="0" name=""/>
        <dsp:cNvSpPr/>
      </dsp:nvSpPr>
      <dsp:spPr>
        <a:xfrm>
          <a:off x="7466341" y="245279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39C28-F908-40DF-A98C-517FB3A869C9}">
      <dsp:nvSpPr>
        <dsp:cNvPr id="0" name=""/>
        <dsp:cNvSpPr/>
      </dsp:nvSpPr>
      <dsp:spPr>
        <a:xfrm>
          <a:off x="7657792" y="2644242"/>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B9D64D-9111-4855-AA50-A774887E7F55}">
      <dsp:nvSpPr>
        <dsp:cNvPr id="0" name=""/>
        <dsp:cNvSpPr/>
      </dsp:nvSpPr>
      <dsp:spPr>
        <a:xfrm>
          <a:off x="8573374"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Participating in ecumenical collaboration</a:t>
          </a:r>
        </a:p>
      </dsp:txBody>
      <dsp:txXfrm>
        <a:off x="8573374" y="2452790"/>
        <a:ext cx="2148945" cy="911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18C7-DA98-49D4-ADAB-34151F16FEF1}">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FB4BF-EA58-4EC7-9AA9-EBB43F69F250}">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3DC250-2E76-4AB1-A2CD-8E48BE4D4B9F}">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Determining financing and project requirements for entities of the PCC across Canada </a:t>
          </a:r>
        </a:p>
      </dsp:txBody>
      <dsp:txXfrm>
        <a:off x="1312541" y="828340"/>
        <a:ext cx="2148945" cy="911674"/>
      </dsp:txXfrm>
    </dsp:sp>
    <dsp:sp modelId="{409BE605-64EA-4B4A-8652-84CC30EEFC34}">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98FDD-7952-4E85-B32D-2C3BFB046F80}">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F4D478-612B-4177-85A1-415C2E700D3D}">
      <dsp:nvSpPr>
        <dsp:cNvPr id="0" name=""/>
        <dsp:cNvSpPr/>
      </dsp:nvSpPr>
      <dsp:spPr>
        <a:xfrm>
          <a:off x="4973429" y="86058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Communication about PCBC and  loans process</a:t>
          </a:r>
        </a:p>
      </dsp:txBody>
      <dsp:txXfrm>
        <a:off x="4973429" y="860585"/>
        <a:ext cx="2148945" cy="911674"/>
      </dsp:txXfrm>
    </dsp:sp>
    <dsp:sp modelId="{7B598DC2-7331-4311-967D-296D79341136}">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DDB5C-8E12-476C-A4E3-0C315998D7AD}">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9CE6CF-E66B-43F3-AD58-BB0F77E8C6A6}">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Supporting and encouraging congregational leadership through the process</a:t>
          </a:r>
        </a:p>
      </dsp:txBody>
      <dsp:txXfrm>
        <a:off x="8573374" y="828340"/>
        <a:ext cx="2148945" cy="911674"/>
      </dsp:txXfrm>
    </dsp:sp>
    <dsp:sp modelId="{4890AE0D-6E7F-48BA-82A6-6CDD99D87120}">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164CF4-0643-4AD4-83A1-57BF2153088A}">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A2EDFF-D3A6-489E-880E-0EA3052EEFE8}">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CA" sz="1800" kern="1200" dirty="0"/>
            <a:t>Consultant to the committee</a:t>
          </a:r>
          <a:r>
            <a:rPr lang="en-US" sz="1800" kern="1200" dirty="0"/>
            <a:t> to review grants and develop application process</a:t>
          </a:r>
        </a:p>
      </dsp:txBody>
      <dsp:txXfrm>
        <a:off x="1312541" y="2452790"/>
        <a:ext cx="2148945" cy="911674"/>
      </dsp:txXfrm>
    </dsp:sp>
    <dsp:sp modelId="{54821855-37B8-4504-A15E-64C8A68039B1}">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CFA27-B972-4B06-848C-09FDC5B9C696}">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DB9698-A9FB-415A-B4A5-0F4664F28A40}">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CA" sz="2000" kern="1200" dirty="0"/>
            <a:t>Responsible for </a:t>
          </a:r>
          <a:r>
            <a:rPr lang="en-US" sz="2000" kern="1200" dirty="0"/>
            <a:t>risk analysis of all loan applications </a:t>
          </a:r>
        </a:p>
      </dsp:txBody>
      <dsp:txXfrm>
        <a:off x="4942957" y="2452790"/>
        <a:ext cx="2148945" cy="911674"/>
      </dsp:txXfrm>
    </dsp:sp>
    <dsp:sp modelId="{BB425C35-98A1-4B21-9AD3-CDDBDE35E01B}">
      <dsp:nvSpPr>
        <dsp:cNvPr id="0" name=""/>
        <dsp:cNvSpPr/>
      </dsp:nvSpPr>
      <dsp:spPr>
        <a:xfrm>
          <a:off x="7466341" y="245279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39C28-F908-40DF-A98C-517FB3A869C9}">
      <dsp:nvSpPr>
        <dsp:cNvPr id="0" name=""/>
        <dsp:cNvSpPr/>
      </dsp:nvSpPr>
      <dsp:spPr>
        <a:xfrm>
          <a:off x="7657792" y="2644242"/>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B9D64D-9111-4855-AA50-A774887E7F55}">
      <dsp:nvSpPr>
        <dsp:cNvPr id="0" name=""/>
        <dsp:cNvSpPr/>
      </dsp:nvSpPr>
      <dsp:spPr>
        <a:xfrm>
          <a:off x="8573374"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Active in housing conferences and ecumenical collaborations</a:t>
          </a:r>
        </a:p>
      </dsp:txBody>
      <dsp:txXfrm>
        <a:off x="8573374" y="2452790"/>
        <a:ext cx="2148945" cy="911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8CB01-DC2F-494F-8731-2A0FAC65B794}">
      <dsp:nvSpPr>
        <dsp:cNvPr id="0" name=""/>
        <dsp:cNvSpPr/>
      </dsp:nvSpPr>
      <dsp:spPr>
        <a:xfrm>
          <a:off x="0" y="1799058"/>
          <a:ext cx="8061127" cy="0"/>
        </a:xfrm>
        <a:prstGeom prst="line">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432A5DA2-A6B4-4935-B754-253CE808A757}">
      <dsp:nvSpPr>
        <dsp:cNvPr id="0" name=""/>
        <dsp:cNvSpPr/>
      </dsp:nvSpPr>
      <dsp:spPr>
        <a:xfrm>
          <a:off x="121401" y="1932188"/>
          <a:ext cx="1738810" cy="40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2019</a:t>
          </a:r>
        </a:p>
      </dsp:txBody>
      <dsp:txXfrm>
        <a:off x="121401" y="1932188"/>
        <a:ext cx="1738810" cy="406587"/>
      </dsp:txXfrm>
    </dsp:sp>
    <dsp:sp modelId="{0CF7DEEA-8D91-4945-BAA8-27381D5BCDAF}">
      <dsp:nvSpPr>
        <dsp:cNvPr id="0" name=""/>
        <dsp:cNvSpPr/>
      </dsp:nvSpPr>
      <dsp:spPr>
        <a:xfrm>
          <a:off x="2846" y="310225"/>
          <a:ext cx="1975920" cy="805191"/>
        </a:xfrm>
        <a:prstGeom prst="round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Evangel Hall Mission Strategic Planning Exercise</a:t>
          </a:r>
        </a:p>
      </dsp:txBody>
      <dsp:txXfrm>
        <a:off x="42152" y="349531"/>
        <a:ext cx="1897308" cy="726579"/>
      </dsp:txXfrm>
    </dsp:sp>
    <dsp:sp modelId="{5B7A6294-B585-408D-8DB9-B3DD8F6A4FF1}">
      <dsp:nvSpPr>
        <dsp:cNvPr id="0" name=""/>
        <dsp:cNvSpPr/>
      </dsp:nvSpPr>
      <dsp:spPr>
        <a:xfrm>
          <a:off x="990806" y="1115416"/>
          <a:ext cx="0" cy="68364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7B12E50-CCE3-498A-B9D3-01FDF1C847A5}">
      <dsp:nvSpPr>
        <dsp:cNvPr id="0" name=""/>
        <dsp:cNvSpPr/>
      </dsp:nvSpPr>
      <dsp:spPr>
        <a:xfrm>
          <a:off x="1267435" y="1259340"/>
          <a:ext cx="1738810" cy="40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2019–2024</a:t>
          </a:r>
        </a:p>
      </dsp:txBody>
      <dsp:txXfrm>
        <a:off x="1267435" y="1259340"/>
        <a:ext cx="1738810" cy="406587"/>
      </dsp:txXfrm>
    </dsp:sp>
    <dsp:sp modelId="{9128B89D-7DE6-4B99-9B23-2EB554017148}">
      <dsp:nvSpPr>
        <dsp:cNvPr id="0" name=""/>
        <dsp:cNvSpPr/>
      </dsp:nvSpPr>
      <dsp:spPr>
        <a:xfrm>
          <a:off x="963821" y="1772072"/>
          <a:ext cx="53971" cy="53971"/>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5EE38EC-E677-43D9-85C9-6B6932B62CB9}">
      <dsp:nvSpPr>
        <dsp:cNvPr id="0" name=""/>
        <dsp:cNvSpPr/>
      </dsp:nvSpPr>
      <dsp:spPr>
        <a:xfrm>
          <a:off x="1148880" y="2482700"/>
          <a:ext cx="1975920" cy="805191"/>
        </a:xfrm>
        <a:prstGeom prst="round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Ad hoc PCC working group on re-development of properties</a:t>
          </a:r>
        </a:p>
      </dsp:txBody>
      <dsp:txXfrm>
        <a:off x="1188186" y="2522006"/>
        <a:ext cx="1897308" cy="726579"/>
      </dsp:txXfrm>
    </dsp:sp>
    <dsp:sp modelId="{54EE5279-A20B-464D-8323-1BC2000D630F}">
      <dsp:nvSpPr>
        <dsp:cNvPr id="0" name=""/>
        <dsp:cNvSpPr/>
      </dsp:nvSpPr>
      <dsp:spPr>
        <a:xfrm>
          <a:off x="2136841" y="1799058"/>
          <a:ext cx="0" cy="68364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B4084FE-F936-42C7-8860-C8735077C85D}">
      <dsp:nvSpPr>
        <dsp:cNvPr id="0" name=""/>
        <dsp:cNvSpPr/>
      </dsp:nvSpPr>
      <dsp:spPr>
        <a:xfrm>
          <a:off x="2413469" y="1932188"/>
          <a:ext cx="1738810" cy="40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Fall 2023</a:t>
          </a:r>
        </a:p>
      </dsp:txBody>
      <dsp:txXfrm>
        <a:off x="2413469" y="1932188"/>
        <a:ext cx="1738810" cy="406587"/>
      </dsp:txXfrm>
    </dsp:sp>
    <dsp:sp modelId="{CA77878A-83C7-49CE-8220-E3E81523DF1F}">
      <dsp:nvSpPr>
        <dsp:cNvPr id="0" name=""/>
        <dsp:cNvSpPr/>
      </dsp:nvSpPr>
      <dsp:spPr>
        <a:xfrm>
          <a:off x="2109855" y="1772072"/>
          <a:ext cx="53971" cy="53971"/>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1051D4E-356E-451B-B810-59018A42B25E}">
      <dsp:nvSpPr>
        <dsp:cNvPr id="0" name=""/>
        <dsp:cNvSpPr/>
      </dsp:nvSpPr>
      <dsp:spPr>
        <a:xfrm>
          <a:off x="2294914" y="501937"/>
          <a:ext cx="1975920" cy="613478"/>
        </a:xfrm>
        <a:prstGeom prst="round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Survey on interest of congregations</a:t>
          </a:r>
        </a:p>
      </dsp:txBody>
      <dsp:txXfrm>
        <a:off x="2324862" y="531885"/>
        <a:ext cx="1916024" cy="553582"/>
      </dsp:txXfrm>
    </dsp:sp>
    <dsp:sp modelId="{73518A91-82D1-4146-9DC5-169BA4059993}">
      <dsp:nvSpPr>
        <dsp:cNvPr id="0" name=""/>
        <dsp:cNvSpPr/>
      </dsp:nvSpPr>
      <dsp:spPr>
        <a:xfrm>
          <a:off x="3282875" y="1115416"/>
          <a:ext cx="0" cy="68364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15A912-D945-46B8-B185-2EB23C387939}">
      <dsp:nvSpPr>
        <dsp:cNvPr id="0" name=""/>
        <dsp:cNvSpPr/>
      </dsp:nvSpPr>
      <dsp:spPr>
        <a:xfrm>
          <a:off x="3559503" y="1259340"/>
          <a:ext cx="1738810" cy="40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Oct. 2024</a:t>
          </a:r>
        </a:p>
      </dsp:txBody>
      <dsp:txXfrm>
        <a:off x="3559503" y="1259340"/>
        <a:ext cx="1738810" cy="406587"/>
      </dsp:txXfrm>
    </dsp:sp>
    <dsp:sp modelId="{1C93064D-D720-46EA-B0A9-8F353D0BBD93}">
      <dsp:nvSpPr>
        <dsp:cNvPr id="0" name=""/>
        <dsp:cNvSpPr/>
      </dsp:nvSpPr>
      <dsp:spPr>
        <a:xfrm>
          <a:off x="3255889" y="1772072"/>
          <a:ext cx="53971" cy="53971"/>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27E535A-9768-4D9B-B3F2-EDB1DE963EE4}">
      <dsp:nvSpPr>
        <dsp:cNvPr id="0" name=""/>
        <dsp:cNvSpPr/>
      </dsp:nvSpPr>
      <dsp:spPr>
        <a:xfrm>
          <a:off x="3440948" y="2482700"/>
          <a:ext cx="1975920" cy="613478"/>
        </a:xfrm>
        <a:prstGeom prst="round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Signing of 4-year MOU with EHM</a:t>
          </a:r>
        </a:p>
      </dsp:txBody>
      <dsp:txXfrm>
        <a:off x="3470896" y="2512648"/>
        <a:ext cx="1916024" cy="553582"/>
      </dsp:txXfrm>
    </dsp:sp>
    <dsp:sp modelId="{F04C64E7-B25B-4FA1-A5BE-AC1D5D679AA0}">
      <dsp:nvSpPr>
        <dsp:cNvPr id="0" name=""/>
        <dsp:cNvSpPr/>
      </dsp:nvSpPr>
      <dsp:spPr>
        <a:xfrm>
          <a:off x="4428909" y="1799058"/>
          <a:ext cx="0" cy="68364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E596E22-EEF8-4464-BD7F-EC73A353CE1B}">
      <dsp:nvSpPr>
        <dsp:cNvPr id="0" name=""/>
        <dsp:cNvSpPr/>
      </dsp:nvSpPr>
      <dsp:spPr>
        <a:xfrm>
          <a:off x="4880209" y="1932188"/>
          <a:ext cx="1738810" cy="40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Nov. 2024</a:t>
          </a:r>
        </a:p>
      </dsp:txBody>
      <dsp:txXfrm>
        <a:off x="4880209" y="1932188"/>
        <a:ext cx="1738810" cy="406587"/>
      </dsp:txXfrm>
    </dsp:sp>
    <dsp:sp modelId="{60564FEC-347A-4A3E-9EF4-4A3674FE163F}">
      <dsp:nvSpPr>
        <dsp:cNvPr id="0" name=""/>
        <dsp:cNvSpPr/>
      </dsp:nvSpPr>
      <dsp:spPr>
        <a:xfrm>
          <a:off x="4401923" y="1772072"/>
          <a:ext cx="53971" cy="53971"/>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383A201-7F85-45F1-A22C-F9B2ABE1C6B1}">
      <dsp:nvSpPr>
        <dsp:cNvPr id="0" name=""/>
        <dsp:cNvSpPr/>
      </dsp:nvSpPr>
      <dsp:spPr>
        <a:xfrm>
          <a:off x="4586982" y="118512"/>
          <a:ext cx="2325263" cy="996903"/>
        </a:xfrm>
        <a:prstGeom prst="round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Assembly Council direction to explore helping congregations with exploratory and pre-development work.</a:t>
          </a:r>
        </a:p>
      </dsp:txBody>
      <dsp:txXfrm>
        <a:off x="4635647" y="167177"/>
        <a:ext cx="2227933" cy="899573"/>
      </dsp:txXfrm>
    </dsp:sp>
    <dsp:sp modelId="{9023E4E8-25E8-41CD-BE42-ABC2A0D7E952}">
      <dsp:nvSpPr>
        <dsp:cNvPr id="0" name=""/>
        <dsp:cNvSpPr/>
      </dsp:nvSpPr>
      <dsp:spPr>
        <a:xfrm>
          <a:off x="5749614" y="1115416"/>
          <a:ext cx="0" cy="68364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8AA7EEB-7A0E-4A9E-A0B0-E856B12BE4F3}">
      <dsp:nvSpPr>
        <dsp:cNvPr id="0" name=""/>
        <dsp:cNvSpPr/>
      </dsp:nvSpPr>
      <dsp:spPr>
        <a:xfrm>
          <a:off x="6200914" y="1259340"/>
          <a:ext cx="1738810" cy="406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Mar. 2025</a:t>
          </a:r>
        </a:p>
      </dsp:txBody>
      <dsp:txXfrm>
        <a:off x="6200914" y="1259340"/>
        <a:ext cx="1738810" cy="406587"/>
      </dsp:txXfrm>
    </dsp:sp>
    <dsp:sp modelId="{6F5DEBD7-AF11-41AC-B9ED-298A2D79EEB0}">
      <dsp:nvSpPr>
        <dsp:cNvPr id="0" name=""/>
        <dsp:cNvSpPr/>
      </dsp:nvSpPr>
      <dsp:spPr>
        <a:xfrm>
          <a:off x="5722628" y="1772072"/>
          <a:ext cx="53971" cy="53971"/>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AB223DA-4125-4009-98BB-AA759F90C92B}">
      <dsp:nvSpPr>
        <dsp:cNvPr id="0" name=""/>
        <dsp:cNvSpPr/>
      </dsp:nvSpPr>
      <dsp:spPr>
        <a:xfrm>
          <a:off x="6082359" y="2482700"/>
          <a:ext cx="1975920" cy="1115416"/>
        </a:xfrm>
        <a:prstGeom prst="round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Assembly Council frees $2.5 million to support congregations exploring redevelopment with grants</a:t>
          </a:r>
        </a:p>
      </dsp:txBody>
      <dsp:txXfrm>
        <a:off x="6136809" y="2537150"/>
        <a:ext cx="1867020" cy="1006516"/>
      </dsp:txXfrm>
    </dsp:sp>
    <dsp:sp modelId="{6992423A-1C10-423F-A084-593249863212}">
      <dsp:nvSpPr>
        <dsp:cNvPr id="0" name=""/>
        <dsp:cNvSpPr/>
      </dsp:nvSpPr>
      <dsp:spPr>
        <a:xfrm>
          <a:off x="7070320" y="1799058"/>
          <a:ext cx="0" cy="68364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92121FB-0F44-473D-B4B0-CD6A440E9B7D}">
      <dsp:nvSpPr>
        <dsp:cNvPr id="0" name=""/>
        <dsp:cNvSpPr/>
      </dsp:nvSpPr>
      <dsp:spPr>
        <a:xfrm>
          <a:off x="7043334" y="1772072"/>
          <a:ext cx="53971" cy="53971"/>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A13DD-A07C-4E86-9675-1103F2BF1F10}">
      <dsp:nvSpPr>
        <dsp:cNvPr id="0" name=""/>
        <dsp:cNvSpPr/>
      </dsp:nvSpPr>
      <dsp:spPr>
        <a:xfrm>
          <a:off x="1008334" y="-258266"/>
          <a:ext cx="1061851" cy="14047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045B49-468A-49CE-A8EB-28CC84354AA5}">
      <dsp:nvSpPr>
        <dsp:cNvPr id="0" name=""/>
        <dsp:cNvSpPr/>
      </dsp:nvSpPr>
      <dsp:spPr>
        <a:xfrm>
          <a:off x="10657" y="992662"/>
          <a:ext cx="3132622" cy="23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kern="1200" dirty="0"/>
            <a:t>Represent church voices, needs, concerns</a:t>
          </a:r>
        </a:p>
      </dsp:txBody>
      <dsp:txXfrm>
        <a:off x="10657" y="992662"/>
        <a:ext cx="3132622" cy="2369250"/>
      </dsp:txXfrm>
    </dsp:sp>
    <dsp:sp modelId="{775587CF-4758-4158-8EA3-CBF883CF894E}">
      <dsp:nvSpPr>
        <dsp:cNvPr id="0" name=""/>
        <dsp:cNvSpPr/>
      </dsp:nvSpPr>
      <dsp:spPr>
        <a:xfrm>
          <a:off x="24002" y="2303967"/>
          <a:ext cx="3132622" cy="162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t>PCC</a:t>
          </a:r>
        </a:p>
        <a:p>
          <a:pPr marL="0" lvl="0" indent="0" algn="ctr" defTabSz="1066800">
            <a:lnSpc>
              <a:spcPct val="90000"/>
            </a:lnSpc>
            <a:spcBef>
              <a:spcPct val="0"/>
            </a:spcBef>
            <a:spcAft>
              <a:spcPct val="35000"/>
            </a:spcAft>
            <a:buFont typeface="Arial" panose="020B0604020202020204" pitchFamily="34" charset="0"/>
            <a:buNone/>
          </a:pPr>
          <a:r>
            <a:rPr lang="en-US" sz="2400" kern="1200" dirty="0"/>
            <a:t>CMHC</a:t>
          </a:r>
        </a:p>
        <a:p>
          <a:pPr marL="0" lvl="0" indent="0" algn="ctr" defTabSz="1066800">
            <a:lnSpc>
              <a:spcPct val="90000"/>
            </a:lnSpc>
            <a:spcBef>
              <a:spcPct val="0"/>
            </a:spcBef>
            <a:spcAft>
              <a:spcPct val="35000"/>
            </a:spcAft>
            <a:buFont typeface="Arial" panose="020B0604020202020204" pitchFamily="34" charset="0"/>
            <a:buNone/>
          </a:pPr>
          <a:r>
            <a:rPr lang="en-US" sz="2400" kern="1200" dirty="0"/>
            <a:t>Planning tables</a:t>
          </a:r>
        </a:p>
        <a:p>
          <a:pPr marL="0" lvl="0" indent="0" algn="ctr" defTabSz="1066800">
            <a:lnSpc>
              <a:spcPct val="90000"/>
            </a:lnSpc>
            <a:spcBef>
              <a:spcPct val="0"/>
            </a:spcBef>
            <a:spcAft>
              <a:spcPct val="35000"/>
            </a:spcAft>
            <a:buFont typeface="Arial" panose="020B0604020202020204" pitchFamily="34" charset="0"/>
            <a:buNone/>
          </a:pPr>
          <a:r>
            <a:rPr lang="en-US" sz="2400" kern="1200" dirty="0"/>
            <a:t>Housing forums</a:t>
          </a:r>
        </a:p>
      </dsp:txBody>
      <dsp:txXfrm>
        <a:off x="24002" y="2303967"/>
        <a:ext cx="3132622" cy="1620371"/>
      </dsp:txXfrm>
    </dsp:sp>
    <dsp:sp modelId="{3C7ACE99-15FE-43B0-A66C-C3E0BB9444DF}">
      <dsp:nvSpPr>
        <dsp:cNvPr id="0" name=""/>
        <dsp:cNvSpPr/>
      </dsp:nvSpPr>
      <dsp:spPr>
        <a:xfrm>
          <a:off x="4718038" y="9544"/>
          <a:ext cx="1079523" cy="1079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F47C84-04E5-4571-909B-084356D76CB2}">
      <dsp:nvSpPr>
        <dsp:cNvPr id="0" name=""/>
        <dsp:cNvSpPr/>
      </dsp:nvSpPr>
      <dsp:spPr>
        <a:xfrm>
          <a:off x="3691488" y="1258103"/>
          <a:ext cx="3132622" cy="23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kern="1200" dirty="0"/>
            <a:t>Information, coaching, support for visioning, feasibility &amp; pre-development planning</a:t>
          </a:r>
        </a:p>
      </dsp:txBody>
      <dsp:txXfrm>
        <a:off x="3691488" y="1258103"/>
        <a:ext cx="3132622" cy="2369250"/>
      </dsp:txXfrm>
    </dsp:sp>
    <dsp:sp modelId="{BEFCC101-A991-41D1-AF42-DAFF7DC5CB9A}">
      <dsp:nvSpPr>
        <dsp:cNvPr id="0" name=""/>
        <dsp:cNvSpPr/>
      </dsp:nvSpPr>
      <dsp:spPr>
        <a:xfrm>
          <a:off x="3691488" y="3705974"/>
          <a:ext cx="3132622" cy="233357"/>
        </a:xfrm>
        <a:prstGeom prst="rect">
          <a:avLst/>
        </a:prstGeom>
        <a:noFill/>
        <a:ln>
          <a:noFill/>
        </a:ln>
        <a:effectLst/>
      </dsp:spPr>
      <dsp:style>
        <a:lnRef idx="0">
          <a:scrgbClr r="0" g="0" b="0"/>
        </a:lnRef>
        <a:fillRef idx="0">
          <a:scrgbClr r="0" g="0" b="0"/>
        </a:fillRef>
        <a:effectRef idx="0">
          <a:scrgbClr r="0" g="0" b="0"/>
        </a:effectRef>
        <a:fontRef idx="minor"/>
      </dsp:style>
    </dsp:sp>
    <dsp:sp modelId="{D25932E6-4CAE-46F5-8DBD-2442FB97E82E}">
      <dsp:nvSpPr>
        <dsp:cNvPr id="0" name=""/>
        <dsp:cNvSpPr/>
      </dsp:nvSpPr>
      <dsp:spPr>
        <a:xfrm>
          <a:off x="8398869" y="9544"/>
          <a:ext cx="1079523" cy="1079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13AE33-9D26-43E9-AF20-A825D05EA545}">
      <dsp:nvSpPr>
        <dsp:cNvPr id="0" name=""/>
        <dsp:cNvSpPr/>
      </dsp:nvSpPr>
      <dsp:spPr>
        <a:xfrm>
          <a:off x="7372320" y="1258103"/>
          <a:ext cx="3132622" cy="23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kern="1200" dirty="0"/>
            <a:t>Referral to professionals</a:t>
          </a:r>
        </a:p>
      </dsp:txBody>
      <dsp:txXfrm>
        <a:off x="7372320" y="1258103"/>
        <a:ext cx="3132622" cy="2369250"/>
      </dsp:txXfrm>
    </dsp:sp>
    <dsp:sp modelId="{4D9CE722-5CBF-49BC-9FF6-17A85D56FA4B}">
      <dsp:nvSpPr>
        <dsp:cNvPr id="0" name=""/>
        <dsp:cNvSpPr/>
      </dsp:nvSpPr>
      <dsp:spPr>
        <a:xfrm>
          <a:off x="7372320" y="3705974"/>
          <a:ext cx="3132622" cy="23335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53B23-AD42-45BE-826B-23EE988A57D1}">
      <dsp:nvSpPr>
        <dsp:cNvPr id="0" name=""/>
        <dsp:cNvSpPr/>
      </dsp:nvSpPr>
      <dsp:spPr>
        <a:xfrm>
          <a:off x="3021309" y="70971"/>
          <a:ext cx="3406615" cy="34066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Deep impact on the housing crisis/social good</a:t>
          </a:r>
        </a:p>
      </dsp:txBody>
      <dsp:txXfrm>
        <a:off x="3475525" y="667128"/>
        <a:ext cx="2498184" cy="1532977"/>
      </dsp:txXfrm>
    </dsp:sp>
    <dsp:sp modelId="{C0CAC19F-D587-4494-91F7-92FFA6F16A00}">
      <dsp:nvSpPr>
        <dsp:cNvPr id="0" name=""/>
        <dsp:cNvSpPr/>
      </dsp:nvSpPr>
      <dsp:spPr>
        <a:xfrm>
          <a:off x="4250223" y="1976495"/>
          <a:ext cx="3406615" cy="34066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Environmentally Friendly</a:t>
          </a:r>
        </a:p>
      </dsp:txBody>
      <dsp:txXfrm>
        <a:off x="5292080" y="2856538"/>
        <a:ext cx="2043969" cy="1873638"/>
      </dsp:txXfrm>
    </dsp:sp>
    <dsp:sp modelId="{049AD454-08E7-4886-AC69-C553DFF4D64D}">
      <dsp:nvSpPr>
        <dsp:cNvPr id="0" name=""/>
        <dsp:cNvSpPr/>
      </dsp:nvSpPr>
      <dsp:spPr>
        <a:xfrm>
          <a:off x="1836375" y="1976495"/>
          <a:ext cx="3406615" cy="34066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Revenue/Space for mission &amp; ministry</a:t>
          </a:r>
        </a:p>
      </dsp:txBody>
      <dsp:txXfrm>
        <a:off x="2157164" y="2856538"/>
        <a:ext cx="2043969" cy="18736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53B23-AD42-45BE-826B-23EE988A57D1}">
      <dsp:nvSpPr>
        <dsp:cNvPr id="0" name=""/>
        <dsp:cNvSpPr/>
      </dsp:nvSpPr>
      <dsp:spPr>
        <a:xfrm>
          <a:off x="4518118" y="422327"/>
          <a:ext cx="3156330" cy="31563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Deep impact on housing/social good</a:t>
          </a:r>
        </a:p>
      </dsp:txBody>
      <dsp:txXfrm>
        <a:off x="4938962" y="974685"/>
        <a:ext cx="2314642" cy="1420348"/>
      </dsp:txXfrm>
    </dsp:sp>
    <dsp:sp modelId="{C0CAC19F-D587-4494-91F7-92FFA6F16A00}">
      <dsp:nvSpPr>
        <dsp:cNvPr id="0" name=""/>
        <dsp:cNvSpPr/>
      </dsp:nvSpPr>
      <dsp:spPr>
        <a:xfrm>
          <a:off x="6252674" y="2601379"/>
          <a:ext cx="2019009" cy="19985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Less Eco Friendly</a:t>
          </a:r>
        </a:p>
      </dsp:txBody>
      <dsp:txXfrm>
        <a:off x="6870155" y="3117673"/>
        <a:ext cx="1211405" cy="1099206"/>
      </dsp:txXfrm>
    </dsp:sp>
    <dsp:sp modelId="{049AD454-08E7-4886-AC69-C553DFF4D64D}">
      <dsp:nvSpPr>
        <dsp:cNvPr id="0" name=""/>
        <dsp:cNvSpPr/>
      </dsp:nvSpPr>
      <dsp:spPr>
        <a:xfrm>
          <a:off x="2896180" y="2709846"/>
          <a:ext cx="3343848" cy="20772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Modest Revenue &amp; Space</a:t>
          </a:r>
        </a:p>
      </dsp:txBody>
      <dsp:txXfrm>
        <a:off x="3211059" y="3246467"/>
        <a:ext cx="2006308" cy="1142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53B23-AD42-45BE-826B-23EE988A57D1}">
      <dsp:nvSpPr>
        <dsp:cNvPr id="0" name=""/>
        <dsp:cNvSpPr/>
      </dsp:nvSpPr>
      <dsp:spPr>
        <a:xfrm>
          <a:off x="2931205" y="371053"/>
          <a:ext cx="1948002" cy="19480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Some Affordable Housing/social good space</a:t>
          </a:r>
        </a:p>
      </dsp:txBody>
      <dsp:txXfrm>
        <a:off x="3190939" y="711953"/>
        <a:ext cx="1428535" cy="876601"/>
      </dsp:txXfrm>
    </dsp:sp>
    <dsp:sp modelId="{C0CAC19F-D587-4494-91F7-92FFA6F16A00}">
      <dsp:nvSpPr>
        <dsp:cNvPr id="0" name=""/>
        <dsp:cNvSpPr/>
      </dsp:nvSpPr>
      <dsp:spPr>
        <a:xfrm>
          <a:off x="3417594" y="1712495"/>
          <a:ext cx="3311115" cy="33111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Revolutionary Green Building</a:t>
          </a:r>
        </a:p>
      </dsp:txBody>
      <dsp:txXfrm>
        <a:off x="4430243" y="2567867"/>
        <a:ext cx="1986669" cy="1821113"/>
      </dsp:txXfrm>
    </dsp:sp>
    <dsp:sp modelId="{049AD454-08E7-4886-AC69-C553DFF4D64D}">
      <dsp:nvSpPr>
        <dsp:cNvPr id="0" name=""/>
        <dsp:cNvSpPr/>
      </dsp:nvSpPr>
      <dsp:spPr>
        <a:xfrm>
          <a:off x="1753874" y="2384665"/>
          <a:ext cx="1966775" cy="19667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Modest Revenue</a:t>
          </a:r>
        </a:p>
      </dsp:txBody>
      <dsp:txXfrm>
        <a:off x="1939079" y="2892749"/>
        <a:ext cx="1180065" cy="108172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412A4-300B-4950-9883-FB24D4C2AD51}"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E18F6-C4AD-4869-89AF-D33105CF517A}" type="slidenum">
              <a:rPr lang="en-US" smtClean="0"/>
              <a:t>‹#›</a:t>
            </a:fld>
            <a:endParaRPr lang="en-US"/>
          </a:p>
        </p:txBody>
      </p:sp>
    </p:spTree>
    <p:extLst>
      <p:ext uri="{BB962C8B-B14F-4D97-AF65-F5344CB8AC3E}">
        <p14:creationId xmlns:p14="http://schemas.microsoft.com/office/powerpoint/2010/main" val="33505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AEBB33B-65FA-44ED-A3F0-9DF662979D59}" type="slidenum">
              <a:rPr lang="en-US" smtClean="0"/>
              <a:t>1</a:t>
            </a:fld>
            <a:endParaRPr lang="en-US"/>
          </a:p>
        </p:txBody>
      </p:sp>
    </p:spTree>
    <p:extLst>
      <p:ext uri="{BB962C8B-B14F-4D97-AF65-F5344CB8AC3E}">
        <p14:creationId xmlns:p14="http://schemas.microsoft.com/office/powerpoint/2010/main" val="326993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KP</a:t>
            </a:r>
          </a:p>
        </p:txBody>
      </p:sp>
      <p:sp>
        <p:nvSpPr>
          <p:cNvPr id="4" name="Slide Number Placeholder 3"/>
          <p:cNvSpPr>
            <a:spLocks noGrp="1"/>
          </p:cNvSpPr>
          <p:nvPr>
            <p:ph type="sldNum" sz="quarter" idx="5"/>
          </p:nvPr>
        </p:nvSpPr>
        <p:spPr/>
        <p:txBody>
          <a:bodyPr/>
          <a:lstStyle/>
          <a:p>
            <a:fld id="{BCDE18F6-C4AD-4869-89AF-D33105CF517A}" type="slidenum">
              <a:rPr lang="en-US" smtClean="0"/>
              <a:t>10</a:t>
            </a:fld>
            <a:endParaRPr lang="en-US"/>
          </a:p>
        </p:txBody>
      </p:sp>
    </p:spTree>
    <p:extLst>
      <p:ext uri="{BB962C8B-B14F-4D97-AF65-F5344CB8AC3E}">
        <p14:creationId xmlns:p14="http://schemas.microsoft.com/office/powerpoint/2010/main" val="16913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KP</a:t>
            </a:r>
          </a:p>
        </p:txBody>
      </p:sp>
      <p:sp>
        <p:nvSpPr>
          <p:cNvPr id="4" name="Slide Number Placeholder 3"/>
          <p:cNvSpPr>
            <a:spLocks noGrp="1"/>
          </p:cNvSpPr>
          <p:nvPr>
            <p:ph type="sldNum" sz="quarter" idx="5"/>
          </p:nvPr>
        </p:nvSpPr>
        <p:spPr/>
        <p:txBody>
          <a:bodyPr/>
          <a:lstStyle/>
          <a:p>
            <a:fld id="{BCDE18F6-C4AD-4869-89AF-D33105CF517A}" type="slidenum">
              <a:rPr lang="en-US" smtClean="0"/>
              <a:t>11</a:t>
            </a:fld>
            <a:endParaRPr lang="en-US"/>
          </a:p>
        </p:txBody>
      </p:sp>
    </p:spTree>
    <p:extLst>
      <p:ext uri="{BB962C8B-B14F-4D97-AF65-F5344CB8AC3E}">
        <p14:creationId xmlns:p14="http://schemas.microsoft.com/office/powerpoint/2010/main" val="19121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8026F-2016-7134-1458-0E847ADD6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0759D-ED5A-9474-6E33-F0484A2B4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8749F-CAA8-D6B3-C85B-1E5EF35693BC}"/>
              </a:ext>
            </a:extLst>
          </p:cNvPr>
          <p:cNvSpPr>
            <a:spLocks noGrp="1"/>
          </p:cNvSpPr>
          <p:nvPr>
            <p:ph type="body" idx="1"/>
          </p:nvPr>
        </p:nvSpPr>
        <p:spPr/>
        <p:txBody>
          <a:bodyPr/>
          <a:lstStyle/>
          <a:p>
            <a:r>
              <a:rPr lang="en-US" dirty="0"/>
              <a:t>KP</a:t>
            </a:r>
          </a:p>
        </p:txBody>
      </p:sp>
      <p:sp>
        <p:nvSpPr>
          <p:cNvPr id="4" name="Slide Number Placeholder 3">
            <a:extLst>
              <a:ext uri="{FF2B5EF4-FFF2-40B4-BE49-F238E27FC236}">
                <a16:creationId xmlns:a16="http://schemas.microsoft.com/office/drawing/2014/main" id="{FBC8F1BC-FA56-D585-05DE-2447BB93D53C}"/>
              </a:ext>
            </a:extLst>
          </p:cNvPr>
          <p:cNvSpPr>
            <a:spLocks noGrp="1"/>
          </p:cNvSpPr>
          <p:nvPr>
            <p:ph type="sldNum" sz="quarter" idx="5"/>
          </p:nvPr>
        </p:nvSpPr>
        <p:spPr/>
        <p:txBody>
          <a:bodyPr/>
          <a:lstStyle/>
          <a:p>
            <a:fld id="{BCDE18F6-C4AD-4869-89AF-D33105CF517A}" type="slidenum">
              <a:rPr lang="en-US" smtClean="0"/>
              <a:t>12</a:t>
            </a:fld>
            <a:endParaRPr lang="en-US"/>
          </a:p>
        </p:txBody>
      </p:sp>
    </p:spTree>
    <p:extLst>
      <p:ext uri="{BB962C8B-B14F-4D97-AF65-F5344CB8AC3E}">
        <p14:creationId xmlns:p14="http://schemas.microsoft.com/office/powerpoint/2010/main" val="1483217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BA5DE-C03F-CA53-DD36-CAF6301CC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E5AE7-E0DA-FA2D-07B4-8A64D1E02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782BA-D4E4-2A70-516B-0EB140B3AD78}"/>
              </a:ext>
            </a:extLst>
          </p:cNvPr>
          <p:cNvSpPr>
            <a:spLocks noGrp="1"/>
          </p:cNvSpPr>
          <p:nvPr>
            <p:ph type="body" idx="1"/>
          </p:nvPr>
        </p:nvSpPr>
        <p:spPr/>
        <p:txBody>
          <a:bodyPr/>
          <a:lstStyle/>
          <a:p>
            <a:r>
              <a:rPr lang="en-US" dirty="0"/>
              <a:t>KP</a:t>
            </a:r>
          </a:p>
        </p:txBody>
      </p:sp>
      <p:sp>
        <p:nvSpPr>
          <p:cNvPr id="4" name="Slide Number Placeholder 3">
            <a:extLst>
              <a:ext uri="{FF2B5EF4-FFF2-40B4-BE49-F238E27FC236}">
                <a16:creationId xmlns:a16="http://schemas.microsoft.com/office/drawing/2014/main" id="{61726936-555E-A1FB-C92A-FD153E8245B9}"/>
              </a:ext>
            </a:extLst>
          </p:cNvPr>
          <p:cNvSpPr>
            <a:spLocks noGrp="1"/>
          </p:cNvSpPr>
          <p:nvPr>
            <p:ph type="sldNum" sz="quarter" idx="5"/>
          </p:nvPr>
        </p:nvSpPr>
        <p:spPr/>
        <p:txBody>
          <a:bodyPr/>
          <a:lstStyle/>
          <a:p>
            <a:fld id="{BCDE18F6-C4AD-4869-89AF-D33105CF517A}" type="slidenum">
              <a:rPr lang="en-US" smtClean="0"/>
              <a:t>13</a:t>
            </a:fld>
            <a:endParaRPr lang="en-US"/>
          </a:p>
        </p:txBody>
      </p:sp>
    </p:spTree>
    <p:extLst>
      <p:ext uri="{BB962C8B-B14F-4D97-AF65-F5344CB8AC3E}">
        <p14:creationId xmlns:p14="http://schemas.microsoft.com/office/powerpoint/2010/main" val="1200085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 mention strategic planning work EHM has done</a:t>
            </a:r>
          </a:p>
        </p:txBody>
      </p:sp>
      <p:sp>
        <p:nvSpPr>
          <p:cNvPr id="4" name="Slide Number Placeholder 3"/>
          <p:cNvSpPr>
            <a:spLocks noGrp="1"/>
          </p:cNvSpPr>
          <p:nvPr>
            <p:ph type="sldNum" sz="quarter" idx="5"/>
          </p:nvPr>
        </p:nvSpPr>
        <p:spPr/>
        <p:txBody>
          <a:bodyPr/>
          <a:lstStyle/>
          <a:p>
            <a:fld id="{BCDE18F6-C4AD-4869-89AF-D33105CF517A}" type="slidenum">
              <a:rPr lang="en-US" smtClean="0"/>
              <a:t>14</a:t>
            </a:fld>
            <a:endParaRPr lang="en-US"/>
          </a:p>
        </p:txBody>
      </p:sp>
    </p:spTree>
    <p:extLst>
      <p:ext uri="{BB962C8B-B14F-4D97-AF65-F5344CB8AC3E}">
        <p14:creationId xmlns:p14="http://schemas.microsoft.com/office/powerpoint/2010/main" val="80492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58C6A-5772-A5A9-802A-C6A178FA2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7A33B-1697-DE5C-93CF-C630919A5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8B206-F3EC-5CDB-58B8-7EFE92BD235F}"/>
              </a:ext>
            </a:extLst>
          </p:cNvPr>
          <p:cNvSpPr>
            <a:spLocks noGrp="1"/>
          </p:cNvSpPr>
          <p:nvPr>
            <p:ph type="body" idx="1"/>
          </p:nvPr>
        </p:nvSpPr>
        <p:spPr/>
        <p:txBody>
          <a:bodyPr/>
          <a:lstStyle/>
          <a:p>
            <a:r>
              <a:rPr lang="en-US" dirty="0"/>
              <a:t>KP – the wok of PCC – began with LMA, Stewardship, CM, GAO, PCBC, Church Architects – all being asked similar questions – began to meet together to see what could be done.  Brought in Ainsley. </a:t>
            </a:r>
          </a:p>
          <a:p>
            <a:endParaRPr lang="en-US" dirty="0"/>
          </a:p>
          <a:p>
            <a:r>
              <a:rPr lang="en-US" dirty="0"/>
              <a:t>Led to formal MOU </a:t>
            </a:r>
          </a:p>
          <a:p>
            <a:endParaRPr lang="en-US" dirty="0"/>
          </a:p>
          <a:p>
            <a:r>
              <a:rPr lang="en-US" dirty="0"/>
              <a:t>Karen and Ainsley working as a team </a:t>
            </a:r>
          </a:p>
          <a:p>
            <a:endParaRPr lang="en-US" dirty="0"/>
          </a:p>
          <a:p>
            <a:r>
              <a:rPr lang="en-US" dirty="0"/>
              <a:t>Committee to provide grants</a:t>
            </a:r>
          </a:p>
          <a:p>
            <a:endParaRPr lang="en-US" dirty="0"/>
          </a:p>
          <a:p>
            <a:r>
              <a:rPr lang="en-US" dirty="0"/>
              <a:t>Larger picture being worked on by Narratives of Hope and Possibility</a:t>
            </a:r>
          </a:p>
          <a:p>
            <a:endParaRPr lang="en-US" dirty="0"/>
          </a:p>
          <a:p>
            <a:r>
              <a:rPr lang="en-US" sz="1800" dirty="0">
                <a:solidFill>
                  <a:srgbClr val="000000"/>
                </a:solidFill>
                <a:effectLst/>
                <a:latin typeface="Calibri" panose="020F0502020204030204" pitchFamily="34" charset="0"/>
                <a:ea typeface="Times New Roman" panose="02020603050405020304" pitchFamily="18" charset="0"/>
              </a:rPr>
              <a:t>In addition to funding, most of the groups need or appreciate learning about the possibilities, some level of mentoring and coaching through the processes and learning from those who have already been through or are going through this process. </a:t>
            </a:r>
            <a:endParaRPr lang="en-US" dirty="0"/>
          </a:p>
        </p:txBody>
      </p:sp>
      <p:sp>
        <p:nvSpPr>
          <p:cNvPr id="4" name="Slide Number Placeholder 3">
            <a:extLst>
              <a:ext uri="{FF2B5EF4-FFF2-40B4-BE49-F238E27FC236}">
                <a16:creationId xmlns:a16="http://schemas.microsoft.com/office/drawing/2014/main" id="{3DD56F99-A66B-B13C-9DF8-14978CD1B0FA}"/>
              </a:ext>
            </a:extLst>
          </p:cNvPr>
          <p:cNvSpPr>
            <a:spLocks noGrp="1"/>
          </p:cNvSpPr>
          <p:nvPr>
            <p:ph type="sldNum" sz="quarter" idx="5"/>
          </p:nvPr>
        </p:nvSpPr>
        <p:spPr/>
        <p:txBody>
          <a:bodyPr/>
          <a:lstStyle/>
          <a:p>
            <a:fld id="{BCDE18F6-C4AD-4869-89AF-D33105CF517A}" type="slidenum">
              <a:rPr lang="en-US" smtClean="0"/>
              <a:t>15</a:t>
            </a:fld>
            <a:endParaRPr lang="en-US"/>
          </a:p>
        </p:txBody>
      </p:sp>
    </p:spTree>
    <p:extLst>
      <p:ext uri="{BB962C8B-B14F-4D97-AF65-F5344CB8AC3E}">
        <p14:creationId xmlns:p14="http://schemas.microsoft.com/office/powerpoint/2010/main" val="1402796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t>
            </a:r>
          </a:p>
        </p:txBody>
      </p:sp>
      <p:sp>
        <p:nvSpPr>
          <p:cNvPr id="4" name="Slide Number Placeholder 3"/>
          <p:cNvSpPr>
            <a:spLocks noGrp="1"/>
          </p:cNvSpPr>
          <p:nvPr>
            <p:ph type="sldNum" sz="quarter" idx="5"/>
          </p:nvPr>
        </p:nvSpPr>
        <p:spPr/>
        <p:txBody>
          <a:bodyPr/>
          <a:lstStyle/>
          <a:p>
            <a:fld id="{BCDE18F6-C4AD-4869-89AF-D33105CF517A}" type="slidenum">
              <a:rPr lang="en-US" smtClean="0"/>
              <a:t>16</a:t>
            </a:fld>
            <a:endParaRPr lang="en-US"/>
          </a:p>
        </p:txBody>
      </p:sp>
    </p:spTree>
    <p:extLst>
      <p:ext uri="{BB962C8B-B14F-4D97-AF65-F5344CB8AC3E}">
        <p14:creationId xmlns:p14="http://schemas.microsoft.com/office/powerpoint/2010/main" val="59842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t>
            </a:r>
          </a:p>
        </p:txBody>
      </p:sp>
      <p:sp>
        <p:nvSpPr>
          <p:cNvPr id="4" name="Slide Number Placeholder 3"/>
          <p:cNvSpPr>
            <a:spLocks noGrp="1"/>
          </p:cNvSpPr>
          <p:nvPr>
            <p:ph type="sldNum" sz="quarter" idx="5"/>
          </p:nvPr>
        </p:nvSpPr>
        <p:spPr/>
        <p:txBody>
          <a:bodyPr/>
          <a:lstStyle/>
          <a:p>
            <a:fld id="{BCDE18F6-C4AD-4869-89AF-D33105CF517A}" type="slidenum">
              <a:rPr lang="en-US" smtClean="0"/>
              <a:t>17</a:t>
            </a:fld>
            <a:endParaRPr lang="en-US"/>
          </a:p>
        </p:txBody>
      </p:sp>
    </p:spTree>
    <p:extLst>
      <p:ext uri="{BB962C8B-B14F-4D97-AF65-F5344CB8AC3E}">
        <p14:creationId xmlns:p14="http://schemas.microsoft.com/office/powerpoint/2010/main" val="4161275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B401E-16CC-11BF-02AB-406D2AB4E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004BE-373B-A126-E355-4B7A9406E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8BE89-E05C-77BD-6FBF-AA3F6C5DEA4A}"/>
              </a:ext>
            </a:extLst>
          </p:cNvPr>
          <p:cNvSpPr>
            <a:spLocks noGrp="1"/>
          </p:cNvSpPr>
          <p:nvPr>
            <p:ph type="body" idx="1"/>
          </p:nvPr>
        </p:nvSpPr>
        <p:spPr/>
        <p:txBody>
          <a:bodyPr/>
          <a:lstStyle/>
          <a:p>
            <a:r>
              <a:rPr lang="en-US" dirty="0"/>
              <a:t>AC  A consultant that you hire to do a Feasibility Study can look at all of these things, and match them to your vision and priorities. </a:t>
            </a:r>
          </a:p>
          <a:p>
            <a:endParaRPr lang="en-US" dirty="0"/>
          </a:p>
          <a:p>
            <a:pPr marL="171450" indent="-171450">
              <a:buFontTx/>
              <a:buChar char="-"/>
            </a:pPr>
            <a:r>
              <a:rPr lang="en-US" dirty="0"/>
              <a:t>They will look at the size of the land, how high you can build, how much density would be approved by the city, and if the goals of the project would qualify it for additional funding and getting fast-tracked through approvals. For example in Toronto, buildings with 30% affordable housing can qualify to have $100,000s in fees waived, and will fast track approvals</a:t>
            </a:r>
          </a:p>
          <a:p>
            <a:pPr marL="171450" indent="-171450">
              <a:buFontTx/>
              <a:buChar char="-"/>
            </a:pPr>
            <a:r>
              <a:rPr lang="en-US" dirty="0"/>
              <a:t>They look at the history of the land and see if there is a risk of expensive environmental contamination or heritage designation.</a:t>
            </a:r>
          </a:p>
          <a:p>
            <a:pPr marL="171450" indent="-171450">
              <a:buFontTx/>
              <a:buChar char="-"/>
            </a:pPr>
            <a:r>
              <a:rPr lang="en-US" dirty="0"/>
              <a:t> They look at how much it would cost to build, using different scenarios, and where you could get funding for this. For example, buildings with 30% affordable housing can qualify for low-interest loans, grants, and other financial supports.</a:t>
            </a:r>
          </a:p>
          <a:p>
            <a:pPr marL="171450" indent="-171450">
              <a:buFontTx/>
              <a:buChar char="-"/>
            </a:pPr>
            <a:r>
              <a:rPr lang="en-US" dirty="0"/>
              <a:t>They can look at community needs. Maybe the local library is looking for space and could be a building partner or a tenant in the building.</a:t>
            </a:r>
          </a:p>
          <a:p>
            <a:pPr marL="171450" indent="-171450">
              <a:buFontTx/>
              <a:buChar char="-"/>
            </a:pPr>
            <a:r>
              <a:rPr lang="en-US" dirty="0"/>
              <a:t>There are a wide range of types of housing you can include that will have an impact on the housing crisis. I can offer an entire workshop on types of housing, or walk your committee through your options.</a:t>
            </a:r>
          </a:p>
          <a:p>
            <a:pPr marL="171450" indent="-171450">
              <a:buFontTx/>
              <a:buChar char="-"/>
            </a:pPr>
            <a:r>
              <a:rPr lang="en-US" dirty="0"/>
              <a:t>There are many firms and companies that do this work for you – I can share a list. </a:t>
            </a:r>
          </a:p>
          <a:p>
            <a:pPr marL="171450" indent="-171450">
              <a:buFontTx/>
              <a:buChar char="-"/>
            </a:pPr>
            <a:endParaRPr lang="en-US" dirty="0"/>
          </a:p>
          <a:p>
            <a:endParaRPr lang="en-US" dirty="0"/>
          </a:p>
        </p:txBody>
      </p:sp>
      <p:sp>
        <p:nvSpPr>
          <p:cNvPr id="4" name="Slide Number Placeholder 3">
            <a:extLst>
              <a:ext uri="{FF2B5EF4-FFF2-40B4-BE49-F238E27FC236}">
                <a16:creationId xmlns:a16="http://schemas.microsoft.com/office/drawing/2014/main" id="{BFF9FA93-CC17-7E07-142E-A9822E8FB3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BB33B-65FA-44ED-A3F0-9DF662979D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324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806D3-6D7B-82D4-8B5F-DA500D48D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C4006-E7A9-695A-F697-D9CF60CBF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53B4B-A5D9-97CA-8921-755647C348B5}"/>
              </a:ext>
            </a:extLst>
          </p:cNvPr>
          <p:cNvSpPr>
            <a:spLocks noGrp="1"/>
          </p:cNvSpPr>
          <p:nvPr>
            <p:ph type="body" idx="1"/>
          </p:nvPr>
        </p:nvSpPr>
        <p:spPr/>
        <p:txBody>
          <a:bodyPr/>
          <a:lstStyle/>
          <a:p>
            <a:r>
              <a:rPr lang="en-US" dirty="0"/>
              <a:t>KP Circulated a template for congregations who have contacted us and we’ve had initial conversations with – around 30. </a:t>
            </a:r>
          </a:p>
        </p:txBody>
      </p:sp>
      <p:sp>
        <p:nvSpPr>
          <p:cNvPr id="4" name="Slide Number Placeholder 3">
            <a:extLst>
              <a:ext uri="{FF2B5EF4-FFF2-40B4-BE49-F238E27FC236}">
                <a16:creationId xmlns:a16="http://schemas.microsoft.com/office/drawing/2014/main" id="{CD57CBCD-F525-520B-0231-75688240A0F5}"/>
              </a:ext>
            </a:extLst>
          </p:cNvPr>
          <p:cNvSpPr>
            <a:spLocks noGrp="1"/>
          </p:cNvSpPr>
          <p:nvPr>
            <p:ph type="sldNum" sz="quarter" idx="5"/>
          </p:nvPr>
        </p:nvSpPr>
        <p:spPr/>
        <p:txBody>
          <a:bodyPr/>
          <a:lstStyle/>
          <a:p>
            <a:fld id="{6AEBB33B-65FA-44ED-A3F0-9DF662979D59}" type="slidenum">
              <a:rPr lang="en-US" smtClean="0"/>
              <a:t>19</a:t>
            </a:fld>
            <a:endParaRPr lang="en-US"/>
          </a:p>
        </p:txBody>
      </p:sp>
    </p:spTree>
    <p:extLst>
      <p:ext uri="{BB962C8B-B14F-4D97-AF65-F5344CB8AC3E}">
        <p14:creationId xmlns:p14="http://schemas.microsoft.com/office/powerpoint/2010/main" val="223771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2</a:t>
            </a:fld>
            <a:endParaRPr lang="en-US"/>
          </a:p>
        </p:txBody>
      </p:sp>
    </p:spTree>
    <p:extLst>
      <p:ext uri="{BB962C8B-B14F-4D97-AF65-F5344CB8AC3E}">
        <p14:creationId xmlns:p14="http://schemas.microsoft.com/office/powerpoint/2010/main" val="2503731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A7103-966C-F7F1-58F8-5A989D0CC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53541-D1CF-D9B0-CADD-7D3B85DCE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F8356-FD08-20F3-6B40-18C3703CFF76}"/>
              </a:ext>
            </a:extLst>
          </p:cNvPr>
          <p:cNvSpPr>
            <a:spLocks noGrp="1"/>
          </p:cNvSpPr>
          <p:nvPr>
            <p:ph type="body" idx="1"/>
          </p:nvPr>
        </p:nvSpPr>
        <p:spPr/>
        <p:txBody>
          <a:bodyPr/>
          <a:lstStyle/>
          <a:p>
            <a:r>
              <a:rPr lang="en-US" dirty="0"/>
              <a:t>We want to know that the study was credible and the process was done, not necessarily all three applicants, but happy to talk with you about their proposals.  </a:t>
            </a:r>
          </a:p>
          <a:p>
            <a:endParaRPr lang="en-US" dirty="0"/>
          </a:p>
          <a:p>
            <a:r>
              <a:rPr lang="en-US" sz="1400" dirty="0">
                <a:solidFill>
                  <a:srgbClr val="000000"/>
                </a:solidFill>
                <a:effectLst/>
                <a:latin typeface="Calibri" panose="020F0502020204030204" pitchFamily="34" charset="0"/>
                <a:ea typeface="Times New Roman" panose="02020603050405020304" pitchFamily="18" charset="0"/>
              </a:rPr>
              <a:t>We are looking for professionals with a proven record of success and depth of knowledge to do the feasibility studies and how redevelopment of a building/property can fit the values and mission priorities of the congregation and be good stewardship of the resources that they oversee.  </a:t>
            </a:r>
            <a:endParaRPr lang="en-US" sz="1400" dirty="0">
              <a:effectLst/>
              <a:latin typeface="Times New Roman" panose="02020603050405020304" pitchFamily="18" charset="0"/>
              <a:ea typeface="Times New Roman" panose="02020603050405020304" pitchFamily="18" charset="0"/>
            </a:endParaRPr>
          </a:p>
          <a:p>
            <a:endParaRPr lang="en-US" dirty="0"/>
          </a:p>
          <a:p>
            <a:r>
              <a:rPr lang="en-US" dirty="0"/>
              <a:t>Often it’s a gut thing – important to know your congregation and see how the fit is.  Might start smaller request and see if you want to work with them through the other options. </a:t>
            </a:r>
          </a:p>
        </p:txBody>
      </p:sp>
      <p:sp>
        <p:nvSpPr>
          <p:cNvPr id="4" name="Slide Number Placeholder 3">
            <a:extLst>
              <a:ext uri="{FF2B5EF4-FFF2-40B4-BE49-F238E27FC236}">
                <a16:creationId xmlns:a16="http://schemas.microsoft.com/office/drawing/2014/main" id="{27770526-10B0-78E0-361F-BD2E8C3322A5}"/>
              </a:ext>
            </a:extLst>
          </p:cNvPr>
          <p:cNvSpPr>
            <a:spLocks noGrp="1"/>
          </p:cNvSpPr>
          <p:nvPr>
            <p:ph type="sldNum" sz="quarter" idx="5"/>
          </p:nvPr>
        </p:nvSpPr>
        <p:spPr/>
        <p:txBody>
          <a:bodyPr/>
          <a:lstStyle/>
          <a:p>
            <a:fld id="{6AEBB33B-65FA-44ED-A3F0-9DF662979D59}" type="slidenum">
              <a:rPr lang="en-US" smtClean="0"/>
              <a:t>20</a:t>
            </a:fld>
            <a:endParaRPr lang="en-US"/>
          </a:p>
        </p:txBody>
      </p:sp>
    </p:spTree>
    <p:extLst>
      <p:ext uri="{BB962C8B-B14F-4D97-AF65-F5344CB8AC3E}">
        <p14:creationId xmlns:p14="http://schemas.microsoft.com/office/powerpoint/2010/main" val="75199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50C6E-855A-C8D7-C4BC-96E66719E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A8154-2F6E-EE90-D0D9-004C2505D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D1EEC-1A10-DC95-9425-9D06F10356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RFP may then say how does congregation’s  vision connect with the building and property and provide real and tangible information for both congregation and presbytery to make decisions on. </a:t>
            </a:r>
          </a:p>
        </p:txBody>
      </p:sp>
      <p:sp>
        <p:nvSpPr>
          <p:cNvPr id="4" name="Slide Number Placeholder 3">
            <a:extLst>
              <a:ext uri="{FF2B5EF4-FFF2-40B4-BE49-F238E27FC236}">
                <a16:creationId xmlns:a16="http://schemas.microsoft.com/office/drawing/2014/main" id="{CEF54DD6-F14F-FA81-110A-E52B39EFC0C4}"/>
              </a:ext>
            </a:extLst>
          </p:cNvPr>
          <p:cNvSpPr>
            <a:spLocks noGrp="1"/>
          </p:cNvSpPr>
          <p:nvPr>
            <p:ph type="sldNum" sz="quarter" idx="5"/>
          </p:nvPr>
        </p:nvSpPr>
        <p:spPr/>
        <p:txBody>
          <a:bodyPr/>
          <a:lstStyle/>
          <a:p>
            <a:fld id="{6AEBB33B-65FA-44ED-A3F0-9DF662979D59}" type="slidenum">
              <a:rPr lang="en-US" smtClean="0"/>
              <a:t>21</a:t>
            </a:fld>
            <a:endParaRPr lang="en-US"/>
          </a:p>
        </p:txBody>
      </p:sp>
    </p:spTree>
    <p:extLst>
      <p:ext uri="{BB962C8B-B14F-4D97-AF65-F5344CB8AC3E}">
        <p14:creationId xmlns:p14="http://schemas.microsoft.com/office/powerpoint/2010/main" val="1502498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B60EE-BFEA-1B29-A278-4DBED5FF5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F5A7E-0171-76A0-124B-0E71C9600D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68574-D00D-F97F-D067-863FE7419395}"/>
              </a:ext>
            </a:extLst>
          </p:cNvPr>
          <p:cNvSpPr>
            <a:spLocks noGrp="1"/>
          </p:cNvSpPr>
          <p:nvPr>
            <p:ph type="body" idx="1"/>
          </p:nvPr>
        </p:nvSpPr>
        <p:spPr/>
        <p:txBody>
          <a:bodyPr/>
          <a:lstStyle/>
          <a:p>
            <a:r>
              <a:rPr lang="en-US" dirty="0"/>
              <a:t>AC</a:t>
            </a:r>
          </a:p>
        </p:txBody>
      </p:sp>
      <p:sp>
        <p:nvSpPr>
          <p:cNvPr id="4" name="Slide Number Placeholder 3">
            <a:extLst>
              <a:ext uri="{FF2B5EF4-FFF2-40B4-BE49-F238E27FC236}">
                <a16:creationId xmlns:a16="http://schemas.microsoft.com/office/drawing/2014/main" id="{A664636E-184D-91F5-554A-25D010E2BC12}"/>
              </a:ext>
            </a:extLst>
          </p:cNvPr>
          <p:cNvSpPr>
            <a:spLocks noGrp="1"/>
          </p:cNvSpPr>
          <p:nvPr>
            <p:ph type="sldNum" sz="quarter" idx="5"/>
          </p:nvPr>
        </p:nvSpPr>
        <p:spPr/>
        <p:txBody>
          <a:bodyPr/>
          <a:lstStyle/>
          <a:p>
            <a:fld id="{6AEBB33B-65FA-44ED-A3F0-9DF662979D59}" type="slidenum">
              <a:rPr lang="en-US" smtClean="0"/>
              <a:t>22</a:t>
            </a:fld>
            <a:endParaRPr lang="en-US"/>
          </a:p>
        </p:txBody>
      </p:sp>
    </p:spTree>
    <p:extLst>
      <p:ext uri="{BB962C8B-B14F-4D97-AF65-F5344CB8AC3E}">
        <p14:creationId xmlns:p14="http://schemas.microsoft.com/office/powerpoint/2010/main" val="1059389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67361-D572-F74A-7079-25F05A9F6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A4DF7-A5D2-3A60-890A-AE6C10364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EDA4D-6E07-F991-2B50-76747E6F0222}"/>
              </a:ext>
            </a:extLst>
          </p:cNvPr>
          <p:cNvSpPr>
            <a:spLocks noGrp="1"/>
          </p:cNvSpPr>
          <p:nvPr>
            <p:ph type="body" idx="1"/>
          </p:nvPr>
        </p:nvSpPr>
        <p:spPr/>
        <p:txBody>
          <a:bodyPr/>
          <a:lstStyle/>
          <a:p>
            <a:pPr marL="171450" indent="-171450">
              <a:buFont typeface="Arial" panose="020B0604020202020204" pitchFamily="34" charset="0"/>
              <a:buChar char="•"/>
            </a:pPr>
            <a:r>
              <a:rPr lang="en-US" dirty="0"/>
              <a:t>The consultant will work with you to help narrow down how much of everything you want in the building, and what it does to the cost to build, and the cost to operate.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example, a project with more rent brings in more revenue. A project geared toward more affordable housing will bring in less revenue.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project with more space for community use and rentals by nonprofits can help strengthen your connection to the community, but may mean you need to take into the needs of the community in the design, or have a smaller worship space.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first budget will outline all the places that can contribute funding including grants, loans, and waiving fees.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second budget will tell you how much it will cost to run the building and pay back all your loans and mortgage.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why your visioning is so important, because it will have a direct impact on the cost and the viability of the project, and you will need to return to it over and over. </a:t>
            </a:r>
          </a:p>
          <a:p>
            <a:endParaRPr lang="en-US" dirty="0"/>
          </a:p>
          <a:p>
            <a:endParaRPr lang="en-US" dirty="0"/>
          </a:p>
        </p:txBody>
      </p:sp>
      <p:sp>
        <p:nvSpPr>
          <p:cNvPr id="4" name="Slide Number Placeholder 3">
            <a:extLst>
              <a:ext uri="{FF2B5EF4-FFF2-40B4-BE49-F238E27FC236}">
                <a16:creationId xmlns:a16="http://schemas.microsoft.com/office/drawing/2014/main" id="{AC3F317E-6A80-E6E9-3069-8D5E9AA811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BB33B-65FA-44ED-A3F0-9DF662979D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8942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2DD12-719E-3889-5EAF-D7C82B9C9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72279-65A5-866D-8799-24BDD606E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5A4B9-4C1A-2A7E-637B-0E7FB47375FD}"/>
              </a:ext>
            </a:extLst>
          </p:cNvPr>
          <p:cNvSpPr>
            <a:spLocks noGrp="1"/>
          </p:cNvSpPr>
          <p:nvPr>
            <p:ph type="body" idx="1"/>
          </p:nvPr>
        </p:nvSpPr>
        <p:spPr/>
        <p:txBody>
          <a:bodyPr/>
          <a:lstStyle/>
          <a:p>
            <a:pPr marL="171450" indent="-171450">
              <a:buFont typeface="Arial" panose="020B0604020202020204" pitchFamily="34" charset="0"/>
              <a:buChar char="•"/>
            </a:pPr>
            <a:r>
              <a:rPr lang="en-US" dirty="0"/>
              <a:t>The consultant will work with you to help narrow down how much of everything you want in the building, and what it does to the cost to build, and the cost to operate.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example, a project with more rent brings in more revenue. A project geared toward more affordable housing will bring in less revenue.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project with more space for community use and rentals by nonprofits can help strengthen your connection to the community, but may mean you need to take into the needs of the community in the design, or have a smaller worship space.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first budget will outline all the places that can contribute funding including grants, loans, and waiving fees.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second budget will tell you how much it will cost to run the building and pay back all your loans and mortgage.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why your visioning is so important, because it will have a direct impact on the cost and the viability of the project, and you will need to return to it over and over. </a:t>
            </a:r>
          </a:p>
          <a:p>
            <a:endParaRPr lang="en-US" dirty="0"/>
          </a:p>
          <a:p>
            <a:endParaRPr lang="en-US" dirty="0"/>
          </a:p>
        </p:txBody>
      </p:sp>
      <p:sp>
        <p:nvSpPr>
          <p:cNvPr id="4" name="Slide Number Placeholder 3">
            <a:extLst>
              <a:ext uri="{FF2B5EF4-FFF2-40B4-BE49-F238E27FC236}">
                <a16:creationId xmlns:a16="http://schemas.microsoft.com/office/drawing/2014/main" id="{C6D69775-6607-F79B-4EE1-1D62E73C19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BB33B-65FA-44ED-A3F0-9DF662979D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0496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72B82-DF39-2345-9956-4AB4ECEF7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C73D3-72D0-8128-AB08-5E6315216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75FEF-8717-B50F-A217-03D08EBF9C15}"/>
              </a:ext>
            </a:extLst>
          </p:cNvPr>
          <p:cNvSpPr>
            <a:spLocks noGrp="1"/>
          </p:cNvSpPr>
          <p:nvPr>
            <p:ph type="body" idx="1"/>
          </p:nvPr>
        </p:nvSpPr>
        <p:spPr/>
        <p:txBody>
          <a:bodyPr/>
          <a:lstStyle/>
          <a:p>
            <a:pPr marL="171450" indent="-171450">
              <a:buFont typeface="Arial" panose="020B0604020202020204" pitchFamily="34" charset="0"/>
              <a:buChar char="•"/>
            </a:pPr>
            <a:r>
              <a:rPr lang="en-US" dirty="0"/>
              <a:t>The consultant will work with you to help narrow down how much of everything you want in the building, and what it does to the cost to build, and the cost to operate.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example, a project with more rent brings in more revenue. A project geared toward more affordable housing will bring in less revenue.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project with more space for community use and rentals by nonprofits can help strengthen your connection to the community, but may mean you need to take into the needs of the community in the design, or have a smaller worship space.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first budget will outline all the places that can contribute funding including grants, loans, and waiving fees.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second budget will tell you how much it will cost to run the building and pay back all your loans and mortgage.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why your visioning is so important, because it will have a direct impact on the cost and the viability of the project, and you will need to return to it over and over. </a:t>
            </a:r>
          </a:p>
          <a:p>
            <a:endParaRPr lang="en-US" dirty="0"/>
          </a:p>
          <a:p>
            <a:endParaRPr lang="en-US" dirty="0"/>
          </a:p>
        </p:txBody>
      </p:sp>
      <p:sp>
        <p:nvSpPr>
          <p:cNvPr id="4" name="Slide Number Placeholder 3">
            <a:extLst>
              <a:ext uri="{FF2B5EF4-FFF2-40B4-BE49-F238E27FC236}">
                <a16:creationId xmlns:a16="http://schemas.microsoft.com/office/drawing/2014/main" id="{64D36B6B-8271-F7F7-7DA3-B100E6C092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BB33B-65FA-44ED-A3F0-9DF662979D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8438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CF4E1-F54F-A67F-1372-139D58153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1C666-A82F-543A-6D03-6D4DAEEEE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2B3A0-BA1D-2749-7DF8-52E16707EAA1}"/>
              </a:ext>
            </a:extLst>
          </p:cNvPr>
          <p:cNvSpPr>
            <a:spLocks noGrp="1"/>
          </p:cNvSpPr>
          <p:nvPr>
            <p:ph type="body" idx="1"/>
          </p:nvPr>
        </p:nvSpPr>
        <p:spPr/>
        <p:txBody>
          <a:bodyPr/>
          <a:lstStyle/>
          <a:p>
            <a:r>
              <a:rPr lang="en-US" dirty="0"/>
              <a:t>AC </a:t>
            </a:r>
          </a:p>
          <a:p>
            <a:endParaRPr lang="en-US" dirty="0"/>
          </a:p>
          <a:p>
            <a:r>
              <a:rPr lang="en-US" dirty="0"/>
              <a:t>Make sure the Vision/Priorities are informed by the congregation, are clear, and are the basis on which future decisions are made</a:t>
            </a:r>
          </a:p>
          <a:p>
            <a:r>
              <a:rPr lang="en-US" dirty="0"/>
              <a:t>Secure external experts to help at each stage</a:t>
            </a:r>
          </a:p>
          <a:p>
            <a:r>
              <a:rPr lang="en-US" dirty="0"/>
              <a:t>Make sure consultants/developers are reflecting the Vision/Priorities in their work</a:t>
            </a:r>
          </a:p>
          <a:p>
            <a:r>
              <a:rPr lang="en-US" dirty="0"/>
              <a:t>Communicate progress and updates to the congregation</a:t>
            </a:r>
          </a:p>
          <a:p>
            <a:r>
              <a:rPr lang="en-US" dirty="0"/>
              <a:t>Follow the advice of experts, esp. during community engagement and government relations</a:t>
            </a:r>
          </a:p>
          <a:p>
            <a:r>
              <a:rPr lang="en-US" dirty="0"/>
              <a:t>Communicate and liaise with national office and Presbytery on issues of polity</a:t>
            </a:r>
          </a:p>
          <a:p>
            <a:endParaRPr lang="en-US" dirty="0"/>
          </a:p>
        </p:txBody>
      </p:sp>
      <p:sp>
        <p:nvSpPr>
          <p:cNvPr id="4" name="Slide Number Placeholder 3">
            <a:extLst>
              <a:ext uri="{FF2B5EF4-FFF2-40B4-BE49-F238E27FC236}">
                <a16:creationId xmlns:a16="http://schemas.microsoft.com/office/drawing/2014/main" id="{F4130C32-36EC-BD25-AFAC-EC7F5CE042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BB33B-65FA-44ED-A3F0-9DF662979D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4383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AB147-E5B4-4F85-B11B-97FEC3EB2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ECAAE-44E1-7444-D3A6-1FAE4DDB3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5A4D5-3E9E-3C04-FF0B-E48BAC224C2F}"/>
              </a:ext>
            </a:extLst>
          </p:cNvPr>
          <p:cNvSpPr>
            <a:spLocks noGrp="1"/>
          </p:cNvSpPr>
          <p:nvPr>
            <p:ph type="body" idx="1"/>
          </p:nvPr>
        </p:nvSpPr>
        <p:spPr/>
        <p:txBody>
          <a:bodyPr/>
          <a:lstStyle/>
          <a:p>
            <a:r>
              <a:rPr lang="en-US" dirty="0"/>
              <a:t>Make sure the Vision/Priorities are informed by the congregation, are clear, and are the basis on which future decisions are made</a:t>
            </a:r>
          </a:p>
          <a:p>
            <a:r>
              <a:rPr lang="en-US" dirty="0"/>
              <a:t>Secure external experts to help at each stage</a:t>
            </a:r>
          </a:p>
          <a:p>
            <a:r>
              <a:rPr lang="en-US" dirty="0"/>
              <a:t>Make sure consultants/developers are reflecting the Vision/Priorities in their work</a:t>
            </a:r>
          </a:p>
          <a:p>
            <a:r>
              <a:rPr lang="en-US" dirty="0"/>
              <a:t>Communicate progress and updates to the congregation</a:t>
            </a:r>
          </a:p>
          <a:p>
            <a:r>
              <a:rPr lang="en-US" dirty="0"/>
              <a:t>Follow the advice of experts, esp. during community engagement and government relations</a:t>
            </a:r>
          </a:p>
          <a:p>
            <a:r>
              <a:rPr lang="en-US" dirty="0"/>
              <a:t>Communicate and liaise with national office and Presbytery on issues of polity</a:t>
            </a:r>
          </a:p>
          <a:p>
            <a:endParaRPr lang="en-US" dirty="0"/>
          </a:p>
        </p:txBody>
      </p:sp>
      <p:sp>
        <p:nvSpPr>
          <p:cNvPr id="4" name="Slide Number Placeholder 3">
            <a:extLst>
              <a:ext uri="{FF2B5EF4-FFF2-40B4-BE49-F238E27FC236}">
                <a16:creationId xmlns:a16="http://schemas.microsoft.com/office/drawing/2014/main" id="{857B583D-00B1-3179-8A64-D5E0D54B7D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BB33B-65FA-44ED-A3F0-9DF662979D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2195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4F47F-C647-D1A7-0BA3-694BE01B8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D37BE-52CC-ED87-1AEF-0555B20D5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475AD-59AE-D1FB-44CE-31813580E442}"/>
              </a:ext>
            </a:extLst>
          </p:cNvPr>
          <p:cNvSpPr>
            <a:spLocks noGrp="1"/>
          </p:cNvSpPr>
          <p:nvPr>
            <p:ph type="body" idx="1"/>
          </p:nvPr>
        </p:nvSpPr>
        <p:spPr/>
        <p:txBody>
          <a:bodyPr/>
          <a:lstStyle/>
          <a:p>
            <a:r>
              <a:rPr lang="en-US" dirty="0"/>
              <a:t>Volunteers doing the work in lieu of hiring experts</a:t>
            </a:r>
          </a:p>
          <a:p>
            <a:r>
              <a:rPr lang="en-US" dirty="0"/>
              <a:t>Committee members may have experience in related professions (development, real estate, construction, finance, architecture, engineering, law, project management), BUT – all of these are roles that will be filled by professionals at each stage</a:t>
            </a:r>
          </a:p>
          <a:p>
            <a:r>
              <a:rPr lang="en-US" dirty="0"/>
              <a:t>Churches are not expected to become developers – we are here to help you find and pay for the experts you need so you can focus on ministry.</a:t>
            </a:r>
          </a:p>
          <a:p>
            <a:endParaRPr lang="en-US" dirty="0"/>
          </a:p>
        </p:txBody>
      </p:sp>
      <p:sp>
        <p:nvSpPr>
          <p:cNvPr id="4" name="Slide Number Placeholder 3">
            <a:extLst>
              <a:ext uri="{FF2B5EF4-FFF2-40B4-BE49-F238E27FC236}">
                <a16:creationId xmlns:a16="http://schemas.microsoft.com/office/drawing/2014/main" id="{43245457-6F51-9CB9-E391-2AD1A4E303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BB33B-65FA-44ED-A3F0-9DF662979D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8606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t>
            </a:r>
          </a:p>
        </p:txBody>
      </p:sp>
      <p:sp>
        <p:nvSpPr>
          <p:cNvPr id="4" name="Slide Number Placeholder 3"/>
          <p:cNvSpPr>
            <a:spLocks noGrp="1"/>
          </p:cNvSpPr>
          <p:nvPr>
            <p:ph type="sldNum" sz="quarter" idx="5"/>
          </p:nvPr>
        </p:nvSpPr>
        <p:spPr/>
        <p:txBody>
          <a:bodyPr/>
          <a:lstStyle/>
          <a:p>
            <a:fld id="{BCDE18F6-C4AD-4869-89AF-D33105CF517A}" type="slidenum">
              <a:rPr lang="en-US" smtClean="0"/>
              <a:t>29</a:t>
            </a:fld>
            <a:endParaRPr lang="en-US"/>
          </a:p>
        </p:txBody>
      </p:sp>
    </p:spTree>
    <p:extLst>
      <p:ext uri="{BB962C8B-B14F-4D97-AF65-F5344CB8AC3E}">
        <p14:creationId xmlns:p14="http://schemas.microsoft.com/office/powerpoint/2010/main" val="355603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Recordings will also be posted at https://presbyterian.ca/leadership-webinars/ for people to find and use in the future.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410C0-0AE4-40F4-AF1C-6B64288FA5B0}"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674587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KP </a:t>
            </a:r>
          </a:p>
          <a:p>
            <a:r>
              <a:rPr lang="en-US" dirty="0"/>
              <a:t>Ministries can draw funds from a variety of areas, according to need. </a:t>
            </a:r>
          </a:p>
          <a:p>
            <a:endParaRPr lang="en-US" dirty="0"/>
          </a:p>
          <a:p>
            <a:r>
              <a:rPr lang="en-US" dirty="0"/>
              <a:t>May need a ‘base budget’ – or a plan for how to cover your most essential expenses and then ways that other mission and ministry work may be funded.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BB33B-65FA-44ED-A3F0-9DF662979D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6461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This is an illustration of why the visioning AND early feasibility is so important, because at the </a:t>
            </a:r>
            <a:r>
              <a:rPr lang="en-US" dirty="0" err="1"/>
              <a:t>centre</a:t>
            </a:r>
            <a:r>
              <a:rPr lang="en-US" dirty="0"/>
              <a:t> of these three things, lives an impossibility. You will have to identify your priorities.</a:t>
            </a:r>
          </a:p>
          <a:p>
            <a:endParaRPr lang="en-US" dirty="0"/>
          </a:p>
          <a:p>
            <a:r>
              <a:rPr lang="en-US" dirty="0"/>
              <a:t>And there will be different opinions and you really need to take the time up front to have these conversations before you get too far in planning. </a:t>
            </a:r>
          </a:p>
          <a:p>
            <a:endParaRPr lang="en-US" dirty="0"/>
          </a:p>
        </p:txBody>
      </p:sp>
      <p:sp>
        <p:nvSpPr>
          <p:cNvPr id="4" name="Slide Number Placeholder 3"/>
          <p:cNvSpPr>
            <a:spLocks noGrp="1"/>
          </p:cNvSpPr>
          <p:nvPr>
            <p:ph type="sldNum" sz="quarter" idx="5"/>
          </p:nvPr>
        </p:nvSpPr>
        <p:spPr/>
        <p:txBody>
          <a:bodyPr/>
          <a:lstStyle/>
          <a:p>
            <a:fld id="{6AEBB33B-65FA-44ED-A3F0-9DF662979D59}" type="slidenum">
              <a:rPr lang="en-US" smtClean="0"/>
              <a:t>31</a:t>
            </a:fld>
            <a:endParaRPr lang="en-US"/>
          </a:p>
        </p:txBody>
      </p:sp>
    </p:spTree>
    <p:extLst>
      <p:ext uri="{BB962C8B-B14F-4D97-AF65-F5344CB8AC3E}">
        <p14:creationId xmlns:p14="http://schemas.microsoft.com/office/powerpoint/2010/main" val="2243498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4FFB4-C41A-74AC-93B1-72D57AB16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18496-275C-4693-16D9-592612B53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AA9D5-4D9B-960C-4D3F-82FC29186584}"/>
              </a:ext>
            </a:extLst>
          </p:cNvPr>
          <p:cNvSpPr>
            <a:spLocks noGrp="1"/>
          </p:cNvSpPr>
          <p:nvPr>
            <p:ph type="body" idx="1"/>
          </p:nvPr>
        </p:nvSpPr>
        <p:spPr/>
        <p:txBody>
          <a:bodyPr/>
          <a:lstStyle/>
          <a:p>
            <a:r>
              <a:rPr lang="en-US" dirty="0"/>
              <a:t>AC You will have to make choices along the way, and the stronger your vision and priorities are, the easier it is to stay focused along the way. </a:t>
            </a:r>
          </a:p>
          <a:p>
            <a:endParaRPr lang="en-US" dirty="0"/>
          </a:p>
          <a:p>
            <a:r>
              <a:rPr lang="en-US" dirty="0"/>
              <a:t>For example:</a:t>
            </a:r>
          </a:p>
          <a:p>
            <a:r>
              <a:rPr lang="en-US" dirty="0"/>
              <a:t>If your church’s priority is to make a meaningful impact on your community’s housing crisis, you should be documenting this as your first priority and reduce your expectation of being able to generate large amount of revenue or producing a fully green building. </a:t>
            </a:r>
          </a:p>
        </p:txBody>
      </p:sp>
      <p:sp>
        <p:nvSpPr>
          <p:cNvPr id="4" name="Slide Number Placeholder 3">
            <a:extLst>
              <a:ext uri="{FF2B5EF4-FFF2-40B4-BE49-F238E27FC236}">
                <a16:creationId xmlns:a16="http://schemas.microsoft.com/office/drawing/2014/main" id="{516710CF-4E5C-BAD7-8CF6-48B380346F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BB33B-65FA-44ED-A3F0-9DF662979D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0142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4E1FF-489B-A7FC-9CDB-F79441649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0C3E3-321A-DCC8-DD73-A674F1844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5D913-7E76-DD08-CB5A-88315CB7FE21}"/>
              </a:ext>
            </a:extLst>
          </p:cNvPr>
          <p:cNvSpPr>
            <a:spLocks noGrp="1"/>
          </p:cNvSpPr>
          <p:nvPr>
            <p:ph type="body" idx="1"/>
          </p:nvPr>
        </p:nvSpPr>
        <p:spPr/>
        <p:txBody>
          <a:bodyPr/>
          <a:lstStyle/>
          <a:p>
            <a:r>
              <a:rPr lang="en-US" dirty="0"/>
              <a:t>AC  This is different set of priorities. </a:t>
            </a:r>
          </a:p>
          <a:p>
            <a:endParaRPr lang="en-US" dirty="0"/>
          </a:p>
          <a:p>
            <a:r>
              <a:rPr lang="en-US" dirty="0"/>
              <a:t>These need to be clear, written down, and agreed on. Because each step or phase will test you and you will need to make decisions that reflect where you want your time and your money to go. </a:t>
            </a:r>
          </a:p>
          <a:p>
            <a:endParaRPr lang="en-US" dirty="0"/>
          </a:p>
        </p:txBody>
      </p:sp>
      <p:sp>
        <p:nvSpPr>
          <p:cNvPr id="4" name="Slide Number Placeholder 3">
            <a:extLst>
              <a:ext uri="{FF2B5EF4-FFF2-40B4-BE49-F238E27FC236}">
                <a16:creationId xmlns:a16="http://schemas.microsoft.com/office/drawing/2014/main" id="{6CB4751C-4D6B-3B15-3ED6-8A93525A64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BB33B-65FA-44ED-A3F0-9DF662979D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248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E53A2-18AC-0DFB-2C85-C01BB5CE4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81DDA-10CA-0593-1EAB-FE13E999C1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0165F-66B5-2BAF-4187-5A34A4E47DCE}"/>
              </a:ext>
            </a:extLst>
          </p:cNvPr>
          <p:cNvSpPr>
            <a:spLocks noGrp="1"/>
          </p:cNvSpPr>
          <p:nvPr>
            <p:ph type="body" idx="1"/>
          </p:nvPr>
        </p:nvSpPr>
        <p:spPr/>
        <p:txBody>
          <a:bodyPr/>
          <a:lstStyle/>
          <a:p>
            <a:r>
              <a:rPr lang="en-US" dirty="0"/>
              <a:t>KP </a:t>
            </a:r>
          </a:p>
          <a:p>
            <a:endParaRPr lang="en-US" dirty="0"/>
          </a:p>
          <a:p>
            <a:endParaRPr lang="en-US" dirty="0"/>
          </a:p>
          <a:p>
            <a:r>
              <a:rPr lang="en-US" dirty="0"/>
              <a:t>The information will come from the proposals developed from your RFO</a:t>
            </a:r>
          </a:p>
          <a:p>
            <a:endParaRPr lang="en-US" dirty="0"/>
          </a:p>
        </p:txBody>
      </p:sp>
      <p:sp>
        <p:nvSpPr>
          <p:cNvPr id="4" name="Slide Number Placeholder 3">
            <a:extLst>
              <a:ext uri="{FF2B5EF4-FFF2-40B4-BE49-F238E27FC236}">
                <a16:creationId xmlns:a16="http://schemas.microsoft.com/office/drawing/2014/main" id="{549F2022-468C-C431-0F65-0364135CAF76}"/>
              </a:ext>
            </a:extLst>
          </p:cNvPr>
          <p:cNvSpPr>
            <a:spLocks noGrp="1"/>
          </p:cNvSpPr>
          <p:nvPr>
            <p:ph type="sldNum" sz="quarter" idx="5"/>
          </p:nvPr>
        </p:nvSpPr>
        <p:spPr/>
        <p:txBody>
          <a:bodyPr/>
          <a:lstStyle/>
          <a:p>
            <a:fld id="{6AEBB33B-65FA-44ED-A3F0-9DF662979D59}" type="slidenum">
              <a:rPr lang="en-US" smtClean="0"/>
              <a:t>34</a:t>
            </a:fld>
            <a:endParaRPr lang="en-US"/>
          </a:p>
        </p:txBody>
      </p:sp>
    </p:spTree>
    <p:extLst>
      <p:ext uri="{BB962C8B-B14F-4D97-AF65-F5344CB8AC3E}">
        <p14:creationId xmlns:p14="http://schemas.microsoft.com/office/powerpoint/2010/main" val="1304345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5D5B9-39CD-C6C8-B8A0-390F64EB1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04E7F-F41A-E06B-B391-7549798CA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F13AE-4FD4-971E-C976-24D8B97884A0}"/>
              </a:ext>
            </a:extLst>
          </p:cNvPr>
          <p:cNvSpPr>
            <a:spLocks noGrp="1"/>
          </p:cNvSpPr>
          <p:nvPr>
            <p:ph type="body" idx="1"/>
          </p:nvPr>
        </p:nvSpPr>
        <p:spPr/>
        <p:txBody>
          <a:bodyPr/>
          <a:lstStyle/>
          <a:p>
            <a:r>
              <a:rPr lang="en-US" dirty="0"/>
              <a:t>KP</a:t>
            </a:r>
          </a:p>
        </p:txBody>
      </p:sp>
      <p:sp>
        <p:nvSpPr>
          <p:cNvPr id="4" name="Slide Number Placeholder 3">
            <a:extLst>
              <a:ext uri="{FF2B5EF4-FFF2-40B4-BE49-F238E27FC236}">
                <a16:creationId xmlns:a16="http://schemas.microsoft.com/office/drawing/2014/main" id="{0F4FDC02-CF05-9A85-402A-214A8B3141DA}"/>
              </a:ext>
            </a:extLst>
          </p:cNvPr>
          <p:cNvSpPr>
            <a:spLocks noGrp="1"/>
          </p:cNvSpPr>
          <p:nvPr>
            <p:ph type="sldNum" sz="quarter" idx="5"/>
          </p:nvPr>
        </p:nvSpPr>
        <p:spPr/>
        <p:txBody>
          <a:bodyPr/>
          <a:lstStyle/>
          <a:p>
            <a:fld id="{6AEBB33B-65FA-44ED-A3F0-9DF662979D59}" type="slidenum">
              <a:rPr lang="en-US" smtClean="0"/>
              <a:t>35</a:t>
            </a:fld>
            <a:endParaRPr lang="en-US"/>
          </a:p>
        </p:txBody>
      </p:sp>
    </p:spTree>
    <p:extLst>
      <p:ext uri="{BB962C8B-B14F-4D97-AF65-F5344CB8AC3E}">
        <p14:creationId xmlns:p14="http://schemas.microsoft.com/office/powerpoint/2010/main" val="2054827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BB33B-65FA-44ED-A3F0-9DF662979D59}" type="slidenum">
              <a:rPr lang="en-US" smtClean="0"/>
              <a:t>43</a:t>
            </a:fld>
            <a:endParaRPr lang="en-US"/>
          </a:p>
        </p:txBody>
      </p:sp>
    </p:spTree>
    <p:extLst>
      <p:ext uri="{BB962C8B-B14F-4D97-AF65-F5344CB8AC3E}">
        <p14:creationId xmlns:p14="http://schemas.microsoft.com/office/powerpoint/2010/main" val="1933083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BB33B-65FA-44ED-A3F0-9DF662979D59}" type="slidenum">
              <a:rPr lang="en-US" smtClean="0"/>
              <a:t>44</a:t>
            </a:fld>
            <a:endParaRPr lang="en-US"/>
          </a:p>
        </p:txBody>
      </p:sp>
    </p:spTree>
    <p:extLst>
      <p:ext uri="{BB962C8B-B14F-4D97-AF65-F5344CB8AC3E}">
        <p14:creationId xmlns:p14="http://schemas.microsoft.com/office/powerpoint/2010/main" val="332836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FE2FE-ABB3-045F-0100-4C8146CD4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D448F-BD0D-3776-3D3E-EE9B8756B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2A537-9C68-ABDA-D55F-AB474AD2D1A2}"/>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6303C0DA-9458-BB38-B594-E657E975803C}"/>
              </a:ext>
            </a:extLst>
          </p:cNvPr>
          <p:cNvSpPr>
            <a:spLocks noGrp="1"/>
          </p:cNvSpPr>
          <p:nvPr>
            <p:ph type="sldNum" sz="quarter" idx="5"/>
          </p:nvPr>
        </p:nvSpPr>
        <p:spPr/>
        <p:txBody>
          <a:bodyPr/>
          <a:lstStyle/>
          <a:p>
            <a:fld id="{6AEBB33B-65FA-44ED-A3F0-9DF662979D59}" type="slidenum">
              <a:rPr lang="en-US" smtClean="0"/>
              <a:t>4</a:t>
            </a:fld>
            <a:endParaRPr lang="en-US"/>
          </a:p>
        </p:txBody>
      </p:sp>
    </p:spTree>
    <p:extLst>
      <p:ext uri="{BB962C8B-B14F-4D97-AF65-F5344CB8AC3E}">
        <p14:creationId xmlns:p14="http://schemas.microsoft.com/office/powerpoint/2010/main" val="90974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02A3BDD2-D303-E89C-A203-101BDFB9D6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1C99F9C5-0993-C2A4-16BE-CF8C83A576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work is supported by your gifts to Presbyterians Sharing . . . </a:t>
            </a:r>
          </a:p>
          <a:p>
            <a:endParaRPr lang="en-US" altLang="en-US" dirty="0"/>
          </a:p>
        </p:txBody>
      </p:sp>
      <p:sp>
        <p:nvSpPr>
          <p:cNvPr id="98308" name="Slide Number Placeholder 3">
            <a:extLst>
              <a:ext uri="{FF2B5EF4-FFF2-40B4-BE49-F238E27FC236}">
                <a16:creationId xmlns:a16="http://schemas.microsoft.com/office/drawing/2014/main" id="{97C900E0-0F6E-470B-5680-59C8F1F7B3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BC6AD-3777-41D2-951D-B505E4B2C55E}" type="slidenum">
              <a:rPr lang="en-US" altLang="en-US" sz="1200" smtClean="0">
                <a:solidFill>
                  <a:srgbClr val="000000"/>
                </a:solidFill>
                <a:latin typeface="Calibri" panose="020F0502020204030204" pitchFamily="34" charset="0"/>
              </a:rPr>
              <a:pPr/>
              <a:t>5</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766026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BB33B-65FA-44ED-A3F0-9DF662979D59}" type="slidenum">
              <a:rPr lang="en-US" smtClean="0"/>
              <a:t>6</a:t>
            </a:fld>
            <a:endParaRPr lang="en-US"/>
          </a:p>
        </p:txBody>
      </p:sp>
    </p:spTree>
    <p:extLst>
      <p:ext uri="{BB962C8B-B14F-4D97-AF65-F5344CB8AC3E}">
        <p14:creationId xmlns:p14="http://schemas.microsoft.com/office/powerpoint/2010/main" val="231674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5832C-1A59-8C4A-20B2-B03D2B0BC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EED96-9B6C-DF6B-00AF-9E4F50240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10E70-BD43-9433-21FD-3E7AC55E23FA}"/>
              </a:ext>
            </a:extLst>
          </p:cNvPr>
          <p:cNvSpPr>
            <a:spLocks noGrp="1"/>
          </p:cNvSpPr>
          <p:nvPr>
            <p:ph type="body" idx="1"/>
          </p:nvPr>
        </p:nvSpPr>
        <p:spPr/>
        <p:txBody>
          <a:bodyPr/>
          <a:lstStyle/>
          <a:p>
            <a:pPr marL="0" marR="0">
              <a:tabLst>
                <a:tab pos="457200" algn="l"/>
                <a:tab pos="685800" algn="l"/>
                <a:tab pos="914400" algn="l"/>
              </a:tabLst>
            </a:pPr>
            <a:r>
              <a:rPr lang="en-US" sz="1400" dirty="0">
                <a:solidFill>
                  <a:srgbClr val="000000"/>
                </a:solidFill>
                <a:effectLst/>
                <a:latin typeface="Calibri" panose="020F0502020204030204" pitchFamily="34" charset="0"/>
                <a:ea typeface="Times New Roman" panose="02020603050405020304" pitchFamily="18" charset="0"/>
              </a:rPr>
              <a:t>AC - Our goal is to establish long-term plans for the sustainability of ministry and facilities. It could be done by a Presbyterian congregation, ministry or a presbytery who thinks a building/property under their stewardship could be redeveloped to serve the community. As of February, over 30 groups (congregations and presbyteries) have expressed an initial interest in such grants. While a few of the groups have already begun this work and are well on their way, discussions over the past six months have shown that many of them will need professional development experience to help the congregation discern their assets (building, land, people), community needs, municipal priorities etc. to determine the best way to steward the land and property to serve the community and congregation at this time.  Both those who have already begun and those poised to begin have expressed a need for funding. </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D21E652-50C2-0856-53EC-991AE54D9018}"/>
              </a:ext>
            </a:extLst>
          </p:cNvPr>
          <p:cNvSpPr>
            <a:spLocks noGrp="1"/>
          </p:cNvSpPr>
          <p:nvPr>
            <p:ph type="sldNum" sz="quarter" idx="5"/>
          </p:nvPr>
        </p:nvSpPr>
        <p:spPr/>
        <p:txBody>
          <a:bodyPr/>
          <a:lstStyle/>
          <a:p>
            <a:fld id="{6AEBB33B-65FA-44ED-A3F0-9DF662979D59}" type="slidenum">
              <a:rPr lang="en-US" smtClean="0"/>
              <a:t>7</a:t>
            </a:fld>
            <a:endParaRPr lang="en-US"/>
          </a:p>
        </p:txBody>
      </p:sp>
    </p:spTree>
    <p:extLst>
      <p:ext uri="{BB962C8B-B14F-4D97-AF65-F5344CB8AC3E}">
        <p14:creationId xmlns:p14="http://schemas.microsoft.com/office/powerpoint/2010/main" val="379302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t>
            </a:r>
          </a:p>
        </p:txBody>
      </p:sp>
      <p:sp>
        <p:nvSpPr>
          <p:cNvPr id="4" name="Slide Number Placeholder 3"/>
          <p:cNvSpPr>
            <a:spLocks noGrp="1"/>
          </p:cNvSpPr>
          <p:nvPr>
            <p:ph type="sldNum" sz="quarter" idx="5"/>
          </p:nvPr>
        </p:nvSpPr>
        <p:spPr/>
        <p:txBody>
          <a:bodyPr/>
          <a:lstStyle/>
          <a:p>
            <a:fld id="{BCDE18F6-C4AD-4869-89AF-D33105CF517A}" type="slidenum">
              <a:rPr lang="en-US" smtClean="0"/>
              <a:t>8</a:t>
            </a:fld>
            <a:endParaRPr lang="en-US"/>
          </a:p>
        </p:txBody>
      </p:sp>
    </p:spTree>
    <p:extLst>
      <p:ext uri="{BB962C8B-B14F-4D97-AF65-F5344CB8AC3E}">
        <p14:creationId xmlns:p14="http://schemas.microsoft.com/office/powerpoint/2010/main" val="246741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t>
            </a:r>
          </a:p>
        </p:txBody>
      </p:sp>
      <p:sp>
        <p:nvSpPr>
          <p:cNvPr id="4" name="Slide Number Placeholder 3"/>
          <p:cNvSpPr>
            <a:spLocks noGrp="1"/>
          </p:cNvSpPr>
          <p:nvPr>
            <p:ph type="sldNum" sz="quarter" idx="5"/>
          </p:nvPr>
        </p:nvSpPr>
        <p:spPr/>
        <p:txBody>
          <a:bodyPr/>
          <a:lstStyle/>
          <a:p>
            <a:fld id="{BCDE18F6-C4AD-4869-89AF-D33105CF517A}" type="slidenum">
              <a:rPr lang="en-US" smtClean="0"/>
              <a:t>9</a:t>
            </a:fld>
            <a:endParaRPr lang="en-US"/>
          </a:p>
        </p:txBody>
      </p:sp>
    </p:spTree>
    <p:extLst>
      <p:ext uri="{BB962C8B-B14F-4D97-AF65-F5344CB8AC3E}">
        <p14:creationId xmlns:p14="http://schemas.microsoft.com/office/powerpoint/2010/main" val="218139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AAF4-760B-FC70-0075-91FA9D6765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580A1F-90CE-A0FA-85A0-385BE0018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C4F353-FA2D-0B7C-A6F9-3248FBBA7E45}"/>
              </a:ext>
            </a:extLst>
          </p:cNvPr>
          <p:cNvSpPr>
            <a:spLocks noGrp="1"/>
          </p:cNvSpPr>
          <p:nvPr>
            <p:ph type="dt" sz="half" idx="10"/>
          </p:nvPr>
        </p:nvSpPr>
        <p:spPr/>
        <p:txBody>
          <a:bodyPr/>
          <a:lstStyle/>
          <a:p>
            <a:fld id="{A3B79609-F2FD-4FDF-9C9E-E4F357194AA5}" type="datetimeFigureOut">
              <a:rPr lang="en-US" smtClean="0"/>
              <a:t>9/3/2025</a:t>
            </a:fld>
            <a:endParaRPr lang="en-US"/>
          </a:p>
        </p:txBody>
      </p:sp>
      <p:sp>
        <p:nvSpPr>
          <p:cNvPr id="5" name="Footer Placeholder 4">
            <a:extLst>
              <a:ext uri="{FF2B5EF4-FFF2-40B4-BE49-F238E27FC236}">
                <a16:creationId xmlns:a16="http://schemas.microsoft.com/office/drawing/2014/main" id="{1E84E2EC-C5B7-C88E-C572-F5AF63B53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64D18-E20F-11AE-3514-C0F66A0AF5F3}"/>
              </a:ext>
            </a:extLst>
          </p:cNvPr>
          <p:cNvSpPr>
            <a:spLocks noGrp="1"/>
          </p:cNvSpPr>
          <p:nvPr>
            <p:ph type="sldNum" sz="quarter" idx="12"/>
          </p:nvPr>
        </p:nvSpPr>
        <p:spPr/>
        <p:txBody>
          <a:bodyPr/>
          <a:lstStyle/>
          <a:p>
            <a:fld id="{8F19A4E6-475F-4A62-B264-95669C865ADF}" type="slidenum">
              <a:rPr lang="en-US" smtClean="0"/>
              <a:t>‹#›</a:t>
            </a:fld>
            <a:endParaRPr lang="en-US"/>
          </a:p>
        </p:txBody>
      </p:sp>
    </p:spTree>
    <p:extLst>
      <p:ext uri="{BB962C8B-B14F-4D97-AF65-F5344CB8AC3E}">
        <p14:creationId xmlns:p14="http://schemas.microsoft.com/office/powerpoint/2010/main" val="225399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7943-5E63-9F69-DF05-1A0DA70874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4D235C-6AC3-4A82-A769-C9B010E4D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DD57B-5438-2D92-64B2-539AE37DF261}"/>
              </a:ext>
            </a:extLst>
          </p:cNvPr>
          <p:cNvSpPr>
            <a:spLocks noGrp="1"/>
          </p:cNvSpPr>
          <p:nvPr>
            <p:ph type="dt" sz="half" idx="10"/>
          </p:nvPr>
        </p:nvSpPr>
        <p:spPr/>
        <p:txBody>
          <a:bodyPr/>
          <a:lstStyle/>
          <a:p>
            <a:fld id="{A3B79609-F2FD-4FDF-9C9E-E4F357194AA5}" type="datetimeFigureOut">
              <a:rPr lang="en-US" smtClean="0"/>
              <a:t>9/3/2025</a:t>
            </a:fld>
            <a:endParaRPr lang="en-US"/>
          </a:p>
        </p:txBody>
      </p:sp>
      <p:sp>
        <p:nvSpPr>
          <p:cNvPr id="5" name="Footer Placeholder 4">
            <a:extLst>
              <a:ext uri="{FF2B5EF4-FFF2-40B4-BE49-F238E27FC236}">
                <a16:creationId xmlns:a16="http://schemas.microsoft.com/office/drawing/2014/main" id="{75579C54-08C4-3B44-513A-081F89BF8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2940C-8B2A-4620-D8E1-435D48C9E9F2}"/>
              </a:ext>
            </a:extLst>
          </p:cNvPr>
          <p:cNvSpPr>
            <a:spLocks noGrp="1"/>
          </p:cNvSpPr>
          <p:nvPr>
            <p:ph type="sldNum" sz="quarter" idx="12"/>
          </p:nvPr>
        </p:nvSpPr>
        <p:spPr/>
        <p:txBody>
          <a:bodyPr/>
          <a:lstStyle/>
          <a:p>
            <a:fld id="{8F19A4E6-475F-4A62-B264-95669C865ADF}" type="slidenum">
              <a:rPr lang="en-US" smtClean="0"/>
              <a:t>‹#›</a:t>
            </a:fld>
            <a:endParaRPr lang="en-US"/>
          </a:p>
        </p:txBody>
      </p:sp>
    </p:spTree>
    <p:extLst>
      <p:ext uri="{BB962C8B-B14F-4D97-AF65-F5344CB8AC3E}">
        <p14:creationId xmlns:p14="http://schemas.microsoft.com/office/powerpoint/2010/main" val="142046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80328-D466-8246-25AB-494E6D8F11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8C3E07-674F-F313-BE1E-E4E8BFE8DE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A672F-A6CD-981D-AC89-AE493040D1DA}"/>
              </a:ext>
            </a:extLst>
          </p:cNvPr>
          <p:cNvSpPr>
            <a:spLocks noGrp="1"/>
          </p:cNvSpPr>
          <p:nvPr>
            <p:ph type="dt" sz="half" idx="10"/>
          </p:nvPr>
        </p:nvSpPr>
        <p:spPr/>
        <p:txBody>
          <a:bodyPr/>
          <a:lstStyle/>
          <a:p>
            <a:fld id="{A3B79609-F2FD-4FDF-9C9E-E4F357194AA5}" type="datetimeFigureOut">
              <a:rPr lang="en-US" smtClean="0"/>
              <a:t>9/3/2025</a:t>
            </a:fld>
            <a:endParaRPr lang="en-US"/>
          </a:p>
        </p:txBody>
      </p:sp>
      <p:sp>
        <p:nvSpPr>
          <p:cNvPr id="5" name="Footer Placeholder 4">
            <a:extLst>
              <a:ext uri="{FF2B5EF4-FFF2-40B4-BE49-F238E27FC236}">
                <a16:creationId xmlns:a16="http://schemas.microsoft.com/office/drawing/2014/main" id="{EAD5D5D4-5CE4-EBBB-7EB4-0D546FFC2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3EEF9-6133-E194-FF10-3D8CA905517C}"/>
              </a:ext>
            </a:extLst>
          </p:cNvPr>
          <p:cNvSpPr>
            <a:spLocks noGrp="1"/>
          </p:cNvSpPr>
          <p:nvPr>
            <p:ph type="sldNum" sz="quarter" idx="12"/>
          </p:nvPr>
        </p:nvSpPr>
        <p:spPr/>
        <p:txBody>
          <a:bodyPr/>
          <a:lstStyle/>
          <a:p>
            <a:fld id="{8F19A4E6-475F-4A62-B264-95669C865ADF}" type="slidenum">
              <a:rPr lang="en-US" smtClean="0"/>
              <a:t>‹#›</a:t>
            </a:fld>
            <a:endParaRPr lang="en-US"/>
          </a:p>
        </p:txBody>
      </p:sp>
    </p:spTree>
    <p:extLst>
      <p:ext uri="{BB962C8B-B14F-4D97-AF65-F5344CB8AC3E}">
        <p14:creationId xmlns:p14="http://schemas.microsoft.com/office/powerpoint/2010/main" val="1437367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343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4536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74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8344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1123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3650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637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070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7010-5CAF-2DF2-BF4E-EDA8C58925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E4ECC0-1DB0-5562-508D-6B7D74FA4D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B2CA8-B506-6241-7B33-57DE7C8D34EB}"/>
              </a:ext>
            </a:extLst>
          </p:cNvPr>
          <p:cNvSpPr>
            <a:spLocks noGrp="1"/>
          </p:cNvSpPr>
          <p:nvPr>
            <p:ph type="dt" sz="half" idx="10"/>
          </p:nvPr>
        </p:nvSpPr>
        <p:spPr/>
        <p:txBody>
          <a:bodyPr/>
          <a:lstStyle/>
          <a:p>
            <a:fld id="{A3B79609-F2FD-4FDF-9C9E-E4F357194AA5}" type="datetimeFigureOut">
              <a:rPr lang="en-US" smtClean="0"/>
              <a:t>9/3/2025</a:t>
            </a:fld>
            <a:endParaRPr lang="en-US"/>
          </a:p>
        </p:txBody>
      </p:sp>
      <p:sp>
        <p:nvSpPr>
          <p:cNvPr id="5" name="Footer Placeholder 4">
            <a:extLst>
              <a:ext uri="{FF2B5EF4-FFF2-40B4-BE49-F238E27FC236}">
                <a16:creationId xmlns:a16="http://schemas.microsoft.com/office/drawing/2014/main" id="{9F68CCD0-70E8-7C0C-9C26-83FC1E287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5B2E3-7E4D-236F-780C-51EE1CA771A5}"/>
              </a:ext>
            </a:extLst>
          </p:cNvPr>
          <p:cNvSpPr>
            <a:spLocks noGrp="1"/>
          </p:cNvSpPr>
          <p:nvPr>
            <p:ph type="sldNum" sz="quarter" idx="12"/>
          </p:nvPr>
        </p:nvSpPr>
        <p:spPr/>
        <p:txBody>
          <a:bodyPr/>
          <a:lstStyle/>
          <a:p>
            <a:fld id="{8F19A4E6-475F-4A62-B264-95669C865ADF}" type="slidenum">
              <a:rPr lang="en-US" smtClean="0"/>
              <a:t>‹#›</a:t>
            </a:fld>
            <a:endParaRPr lang="en-US"/>
          </a:p>
        </p:txBody>
      </p:sp>
    </p:spTree>
    <p:extLst>
      <p:ext uri="{BB962C8B-B14F-4D97-AF65-F5344CB8AC3E}">
        <p14:creationId xmlns:p14="http://schemas.microsoft.com/office/powerpoint/2010/main" val="771225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763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8664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565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E681-BF51-EAD0-653D-54F07485AC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327A70-CBE3-ACE5-32BE-1E21B14345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FD267-A881-988D-A090-A8BDA0662501}"/>
              </a:ext>
            </a:extLst>
          </p:cNvPr>
          <p:cNvSpPr>
            <a:spLocks noGrp="1"/>
          </p:cNvSpPr>
          <p:nvPr>
            <p:ph type="dt" sz="half" idx="10"/>
          </p:nvPr>
        </p:nvSpPr>
        <p:spPr/>
        <p:txBody>
          <a:bodyPr/>
          <a:lstStyle/>
          <a:p>
            <a:fld id="{A3B79609-F2FD-4FDF-9C9E-E4F357194AA5}" type="datetimeFigureOut">
              <a:rPr lang="en-US" smtClean="0"/>
              <a:t>9/3/2025</a:t>
            </a:fld>
            <a:endParaRPr lang="en-US"/>
          </a:p>
        </p:txBody>
      </p:sp>
      <p:sp>
        <p:nvSpPr>
          <p:cNvPr id="5" name="Footer Placeholder 4">
            <a:extLst>
              <a:ext uri="{FF2B5EF4-FFF2-40B4-BE49-F238E27FC236}">
                <a16:creationId xmlns:a16="http://schemas.microsoft.com/office/drawing/2014/main" id="{56AD3471-6215-AC9E-66E5-86A8931B4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8842F-385F-70EE-E98C-43B4661FEE1B}"/>
              </a:ext>
            </a:extLst>
          </p:cNvPr>
          <p:cNvSpPr>
            <a:spLocks noGrp="1"/>
          </p:cNvSpPr>
          <p:nvPr>
            <p:ph type="sldNum" sz="quarter" idx="12"/>
          </p:nvPr>
        </p:nvSpPr>
        <p:spPr/>
        <p:txBody>
          <a:bodyPr/>
          <a:lstStyle/>
          <a:p>
            <a:fld id="{8F19A4E6-475F-4A62-B264-95669C865ADF}" type="slidenum">
              <a:rPr lang="en-US" smtClean="0"/>
              <a:t>‹#›</a:t>
            </a:fld>
            <a:endParaRPr lang="en-US"/>
          </a:p>
        </p:txBody>
      </p:sp>
    </p:spTree>
    <p:extLst>
      <p:ext uri="{BB962C8B-B14F-4D97-AF65-F5344CB8AC3E}">
        <p14:creationId xmlns:p14="http://schemas.microsoft.com/office/powerpoint/2010/main" val="20151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AB053-8761-3F42-408B-6889FB0CE9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1BB318-372C-668E-1E5E-8BD72209F3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4FA063-7751-185D-24C4-726294807B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890E87-0E66-C910-6286-2292F84BE650}"/>
              </a:ext>
            </a:extLst>
          </p:cNvPr>
          <p:cNvSpPr>
            <a:spLocks noGrp="1"/>
          </p:cNvSpPr>
          <p:nvPr>
            <p:ph type="dt" sz="half" idx="10"/>
          </p:nvPr>
        </p:nvSpPr>
        <p:spPr/>
        <p:txBody>
          <a:bodyPr/>
          <a:lstStyle/>
          <a:p>
            <a:fld id="{A3B79609-F2FD-4FDF-9C9E-E4F357194AA5}" type="datetimeFigureOut">
              <a:rPr lang="en-US" smtClean="0"/>
              <a:t>9/3/2025</a:t>
            </a:fld>
            <a:endParaRPr lang="en-US"/>
          </a:p>
        </p:txBody>
      </p:sp>
      <p:sp>
        <p:nvSpPr>
          <p:cNvPr id="6" name="Footer Placeholder 5">
            <a:extLst>
              <a:ext uri="{FF2B5EF4-FFF2-40B4-BE49-F238E27FC236}">
                <a16:creationId xmlns:a16="http://schemas.microsoft.com/office/drawing/2014/main" id="{4681885B-A126-B013-96EC-C61BA97F5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E3C85-887F-4AA2-8E6F-DC902F9994BB}"/>
              </a:ext>
            </a:extLst>
          </p:cNvPr>
          <p:cNvSpPr>
            <a:spLocks noGrp="1"/>
          </p:cNvSpPr>
          <p:nvPr>
            <p:ph type="sldNum" sz="quarter" idx="12"/>
          </p:nvPr>
        </p:nvSpPr>
        <p:spPr/>
        <p:txBody>
          <a:bodyPr/>
          <a:lstStyle/>
          <a:p>
            <a:fld id="{8F19A4E6-475F-4A62-B264-95669C865ADF}" type="slidenum">
              <a:rPr lang="en-US" smtClean="0"/>
              <a:t>‹#›</a:t>
            </a:fld>
            <a:endParaRPr lang="en-US"/>
          </a:p>
        </p:txBody>
      </p:sp>
    </p:spTree>
    <p:extLst>
      <p:ext uri="{BB962C8B-B14F-4D97-AF65-F5344CB8AC3E}">
        <p14:creationId xmlns:p14="http://schemas.microsoft.com/office/powerpoint/2010/main" val="183717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BF29-1321-2966-4DD9-535E59F69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FFC181-4DC4-B1D3-B9A4-69C013AB24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BDAC0A-C055-7B5B-ADB6-046712DF9F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14208-65E7-8CCF-847F-44192A108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C5AB92-62AE-5FE6-032A-2098E97492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E43827-8336-EFD5-348A-31F4E55D3FF3}"/>
              </a:ext>
            </a:extLst>
          </p:cNvPr>
          <p:cNvSpPr>
            <a:spLocks noGrp="1"/>
          </p:cNvSpPr>
          <p:nvPr>
            <p:ph type="dt" sz="half" idx="10"/>
          </p:nvPr>
        </p:nvSpPr>
        <p:spPr/>
        <p:txBody>
          <a:bodyPr/>
          <a:lstStyle/>
          <a:p>
            <a:fld id="{A3B79609-F2FD-4FDF-9C9E-E4F357194AA5}" type="datetimeFigureOut">
              <a:rPr lang="en-US" smtClean="0"/>
              <a:t>9/3/2025</a:t>
            </a:fld>
            <a:endParaRPr lang="en-US"/>
          </a:p>
        </p:txBody>
      </p:sp>
      <p:sp>
        <p:nvSpPr>
          <p:cNvPr id="8" name="Footer Placeholder 7">
            <a:extLst>
              <a:ext uri="{FF2B5EF4-FFF2-40B4-BE49-F238E27FC236}">
                <a16:creationId xmlns:a16="http://schemas.microsoft.com/office/drawing/2014/main" id="{985BE67D-3B88-A092-78ED-74F8536EA5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46AFA2-1EA8-1B5C-A560-681CC12F43BD}"/>
              </a:ext>
            </a:extLst>
          </p:cNvPr>
          <p:cNvSpPr>
            <a:spLocks noGrp="1"/>
          </p:cNvSpPr>
          <p:nvPr>
            <p:ph type="sldNum" sz="quarter" idx="12"/>
          </p:nvPr>
        </p:nvSpPr>
        <p:spPr/>
        <p:txBody>
          <a:bodyPr/>
          <a:lstStyle/>
          <a:p>
            <a:fld id="{8F19A4E6-475F-4A62-B264-95669C865ADF}" type="slidenum">
              <a:rPr lang="en-US" smtClean="0"/>
              <a:t>‹#›</a:t>
            </a:fld>
            <a:endParaRPr lang="en-US"/>
          </a:p>
        </p:txBody>
      </p:sp>
    </p:spTree>
    <p:extLst>
      <p:ext uri="{BB962C8B-B14F-4D97-AF65-F5344CB8AC3E}">
        <p14:creationId xmlns:p14="http://schemas.microsoft.com/office/powerpoint/2010/main" val="1658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098-1DA7-912A-2F74-66F34C1FC5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7D308-CB1F-C7DF-D86B-B781B2725235}"/>
              </a:ext>
            </a:extLst>
          </p:cNvPr>
          <p:cNvSpPr>
            <a:spLocks noGrp="1"/>
          </p:cNvSpPr>
          <p:nvPr>
            <p:ph type="dt" sz="half" idx="10"/>
          </p:nvPr>
        </p:nvSpPr>
        <p:spPr/>
        <p:txBody>
          <a:bodyPr/>
          <a:lstStyle/>
          <a:p>
            <a:fld id="{A3B79609-F2FD-4FDF-9C9E-E4F357194AA5}" type="datetimeFigureOut">
              <a:rPr lang="en-US" smtClean="0"/>
              <a:t>9/3/2025</a:t>
            </a:fld>
            <a:endParaRPr lang="en-US"/>
          </a:p>
        </p:txBody>
      </p:sp>
      <p:sp>
        <p:nvSpPr>
          <p:cNvPr id="4" name="Footer Placeholder 3">
            <a:extLst>
              <a:ext uri="{FF2B5EF4-FFF2-40B4-BE49-F238E27FC236}">
                <a16:creationId xmlns:a16="http://schemas.microsoft.com/office/drawing/2014/main" id="{059D5848-1B62-A368-8C3B-9483D46164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7DB1F9-D3FD-9D0F-E751-6B543CA9D24B}"/>
              </a:ext>
            </a:extLst>
          </p:cNvPr>
          <p:cNvSpPr>
            <a:spLocks noGrp="1"/>
          </p:cNvSpPr>
          <p:nvPr>
            <p:ph type="sldNum" sz="quarter" idx="12"/>
          </p:nvPr>
        </p:nvSpPr>
        <p:spPr/>
        <p:txBody>
          <a:bodyPr/>
          <a:lstStyle/>
          <a:p>
            <a:fld id="{8F19A4E6-475F-4A62-B264-95669C865ADF}" type="slidenum">
              <a:rPr lang="en-US" smtClean="0"/>
              <a:t>‹#›</a:t>
            </a:fld>
            <a:endParaRPr lang="en-US"/>
          </a:p>
        </p:txBody>
      </p:sp>
    </p:spTree>
    <p:extLst>
      <p:ext uri="{BB962C8B-B14F-4D97-AF65-F5344CB8AC3E}">
        <p14:creationId xmlns:p14="http://schemas.microsoft.com/office/powerpoint/2010/main" val="45336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D9D7B-EF3E-5D79-5967-19173E6BF7EA}"/>
              </a:ext>
            </a:extLst>
          </p:cNvPr>
          <p:cNvSpPr>
            <a:spLocks noGrp="1"/>
          </p:cNvSpPr>
          <p:nvPr>
            <p:ph type="dt" sz="half" idx="10"/>
          </p:nvPr>
        </p:nvSpPr>
        <p:spPr/>
        <p:txBody>
          <a:bodyPr/>
          <a:lstStyle/>
          <a:p>
            <a:fld id="{A3B79609-F2FD-4FDF-9C9E-E4F357194AA5}" type="datetimeFigureOut">
              <a:rPr lang="en-US" smtClean="0"/>
              <a:t>9/3/2025</a:t>
            </a:fld>
            <a:endParaRPr lang="en-US"/>
          </a:p>
        </p:txBody>
      </p:sp>
      <p:sp>
        <p:nvSpPr>
          <p:cNvPr id="3" name="Footer Placeholder 2">
            <a:extLst>
              <a:ext uri="{FF2B5EF4-FFF2-40B4-BE49-F238E27FC236}">
                <a16:creationId xmlns:a16="http://schemas.microsoft.com/office/drawing/2014/main" id="{438F8313-E136-F3A0-2584-92206C707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11D489-114D-7E25-CDAB-ECD2DAF0C252}"/>
              </a:ext>
            </a:extLst>
          </p:cNvPr>
          <p:cNvSpPr>
            <a:spLocks noGrp="1"/>
          </p:cNvSpPr>
          <p:nvPr>
            <p:ph type="sldNum" sz="quarter" idx="12"/>
          </p:nvPr>
        </p:nvSpPr>
        <p:spPr/>
        <p:txBody>
          <a:bodyPr/>
          <a:lstStyle/>
          <a:p>
            <a:fld id="{8F19A4E6-475F-4A62-B264-95669C865ADF}" type="slidenum">
              <a:rPr lang="en-US" smtClean="0"/>
              <a:t>‹#›</a:t>
            </a:fld>
            <a:endParaRPr lang="en-US"/>
          </a:p>
        </p:txBody>
      </p:sp>
    </p:spTree>
    <p:extLst>
      <p:ext uri="{BB962C8B-B14F-4D97-AF65-F5344CB8AC3E}">
        <p14:creationId xmlns:p14="http://schemas.microsoft.com/office/powerpoint/2010/main" val="233273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A5AC-81C0-1EED-C05E-AB7DCBD02E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415DC2-0659-FC83-712F-EB498C7CF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3F4382-C7E8-5CF1-6B5D-87F860552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4B8D9-633E-F3A9-FAE3-656A413DB3F1}"/>
              </a:ext>
            </a:extLst>
          </p:cNvPr>
          <p:cNvSpPr>
            <a:spLocks noGrp="1"/>
          </p:cNvSpPr>
          <p:nvPr>
            <p:ph type="dt" sz="half" idx="10"/>
          </p:nvPr>
        </p:nvSpPr>
        <p:spPr/>
        <p:txBody>
          <a:bodyPr/>
          <a:lstStyle/>
          <a:p>
            <a:fld id="{A3B79609-F2FD-4FDF-9C9E-E4F357194AA5}" type="datetimeFigureOut">
              <a:rPr lang="en-US" smtClean="0"/>
              <a:t>9/3/2025</a:t>
            </a:fld>
            <a:endParaRPr lang="en-US"/>
          </a:p>
        </p:txBody>
      </p:sp>
      <p:sp>
        <p:nvSpPr>
          <p:cNvPr id="6" name="Footer Placeholder 5">
            <a:extLst>
              <a:ext uri="{FF2B5EF4-FFF2-40B4-BE49-F238E27FC236}">
                <a16:creationId xmlns:a16="http://schemas.microsoft.com/office/drawing/2014/main" id="{691FF0E8-4628-68B0-462B-7A317D21E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2A339-993D-CC40-A3B3-82FEF3F266B8}"/>
              </a:ext>
            </a:extLst>
          </p:cNvPr>
          <p:cNvSpPr>
            <a:spLocks noGrp="1"/>
          </p:cNvSpPr>
          <p:nvPr>
            <p:ph type="sldNum" sz="quarter" idx="12"/>
          </p:nvPr>
        </p:nvSpPr>
        <p:spPr/>
        <p:txBody>
          <a:bodyPr/>
          <a:lstStyle/>
          <a:p>
            <a:fld id="{8F19A4E6-475F-4A62-B264-95669C865ADF}" type="slidenum">
              <a:rPr lang="en-US" smtClean="0"/>
              <a:t>‹#›</a:t>
            </a:fld>
            <a:endParaRPr lang="en-US"/>
          </a:p>
        </p:txBody>
      </p:sp>
    </p:spTree>
    <p:extLst>
      <p:ext uri="{BB962C8B-B14F-4D97-AF65-F5344CB8AC3E}">
        <p14:creationId xmlns:p14="http://schemas.microsoft.com/office/powerpoint/2010/main" val="165631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FF17-753B-FBFC-A1DC-A24CF2A15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A3A4F9-B750-255C-FEDB-C2705DD62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1C1E20-B5E9-2C58-E555-ED76A9FF5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1F3B0E-C7F8-0476-2BAC-8F97D0F0960B}"/>
              </a:ext>
            </a:extLst>
          </p:cNvPr>
          <p:cNvSpPr>
            <a:spLocks noGrp="1"/>
          </p:cNvSpPr>
          <p:nvPr>
            <p:ph type="dt" sz="half" idx="10"/>
          </p:nvPr>
        </p:nvSpPr>
        <p:spPr/>
        <p:txBody>
          <a:bodyPr/>
          <a:lstStyle/>
          <a:p>
            <a:fld id="{A3B79609-F2FD-4FDF-9C9E-E4F357194AA5}" type="datetimeFigureOut">
              <a:rPr lang="en-US" smtClean="0"/>
              <a:t>9/3/2025</a:t>
            </a:fld>
            <a:endParaRPr lang="en-US"/>
          </a:p>
        </p:txBody>
      </p:sp>
      <p:sp>
        <p:nvSpPr>
          <p:cNvPr id="6" name="Footer Placeholder 5">
            <a:extLst>
              <a:ext uri="{FF2B5EF4-FFF2-40B4-BE49-F238E27FC236}">
                <a16:creationId xmlns:a16="http://schemas.microsoft.com/office/drawing/2014/main" id="{A6F11399-C2D5-6B56-84E1-C2CD054CE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88A8A-FC1A-A31B-F4EB-41D392EC3D98}"/>
              </a:ext>
            </a:extLst>
          </p:cNvPr>
          <p:cNvSpPr>
            <a:spLocks noGrp="1"/>
          </p:cNvSpPr>
          <p:nvPr>
            <p:ph type="sldNum" sz="quarter" idx="12"/>
          </p:nvPr>
        </p:nvSpPr>
        <p:spPr/>
        <p:txBody>
          <a:bodyPr/>
          <a:lstStyle/>
          <a:p>
            <a:fld id="{8F19A4E6-475F-4A62-B264-95669C865ADF}" type="slidenum">
              <a:rPr lang="en-US" smtClean="0"/>
              <a:t>‹#›</a:t>
            </a:fld>
            <a:endParaRPr lang="en-US"/>
          </a:p>
        </p:txBody>
      </p:sp>
    </p:spTree>
    <p:extLst>
      <p:ext uri="{BB962C8B-B14F-4D97-AF65-F5344CB8AC3E}">
        <p14:creationId xmlns:p14="http://schemas.microsoft.com/office/powerpoint/2010/main" val="96357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64F570-E51D-3E67-C29F-69D45A8D8E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04CA0-C8A7-B5F8-3163-6562E0BFA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3726D-A350-10CE-7F72-59C407400F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B79609-F2FD-4FDF-9C9E-E4F357194AA5}" type="datetimeFigureOut">
              <a:rPr lang="en-US" smtClean="0"/>
              <a:t>9/3/2025</a:t>
            </a:fld>
            <a:endParaRPr lang="en-US"/>
          </a:p>
        </p:txBody>
      </p:sp>
      <p:sp>
        <p:nvSpPr>
          <p:cNvPr id="5" name="Footer Placeholder 4">
            <a:extLst>
              <a:ext uri="{FF2B5EF4-FFF2-40B4-BE49-F238E27FC236}">
                <a16:creationId xmlns:a16="http://schemas.microsoft.com/office/drawing/2014/main" id="{3456310A-1854-B8E5-09A4-4EAA87E0F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07567B-BAD7-0164-2A1A-6F7ED45BDE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19A4E6-475F-4A62-B264-95669C865ADF}" type="slidenum">
              <a:rPr lang="en-US" smtClean="0"/>
              <a:t>‹#›</a:t>
            </a:fld>
            <a:endParaRPr lang="en-US"/>
          </a:p>
        </p:txBody>
      </p:sp>
    </p:spTree>
    <p:extLst>
      <p:ext uri="{BB962C8B-B14F-4D97-AF65-F5344CB8AC3E}">
        <p14:creationId xmlns:p14="http://schemas.microsoft.com/office/powerpoint/2010/main" val="4257307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49808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0.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929644" y="2125924"/>
            <a:ext cx="10820396" cy="25673"/>
          </a:xfrm>
          <a:prstGeom prst="line">
            <a:avLst/>
          </a:prstGeom>
          <a:ln w="9525" cap="flat">
            <a:solidFill>
              <a:srgbClr val="C00000"/>
            </a:solidFill>
            <a:prstDash val="solid"/>
            <a:headEnd type="none" w="sm" len="sm"/>
            <a:tailEnd type="none" w="sm" len="sm"/>
          </a:ln>
        </p:spPr>
        <p:txBody>
          <a:bodyPr/>
          <a:lstStyle/>
          <a:p>
            <a:endParaRPr lang="en-US" sz="1200"/>
          </a:p>
        </p:txBody>
      </p:sp>
      <p:sp>
        <p:nvSpPr>
          <p:cNvPr id="3" name="Freeform 3"/>
          <p:cNvSpPr/>
          <p:nvPr/>
        </p:nvSpPr>
        <p:spPr>
          <a:xfrm>
            <a:off x="555715" y="5403382"/>
            <a:ext cx="10164733" cy="1098345"/>
          </a:xfrm>
          <a:custGeom>
            <a:avLst/>
            <a:gdLst/>
            <a:ahLst/>
            <a:cxnLst/>
            <a:rect l="l" t="t" r="r" b="b"/>
            <a:pathLst>
              <a:path w="8265620" h="893137">
                <a:moveTo>
                  <a:pt x="0" y="0"/>
                </a:moveTo>
                <a:lnTo>
                  <a:pt x="8265620" y="0"/>
                </a:lnTo>
                <a:lnTo>
                  <a:pt x="8265620" y="893137"/>
                </a:lnTo>
                <a:lnTo>
                  <a:pt x="0" y="893137"/>
                </a:lnTo>
                <a:lnTo>
                  <a:pt x="0" y="0"/>
                </a:lnTo>
                <a:close/>
              </a:path>
            </a:pathLst>
          </a:custGeom>
          <a:blipFill>
            <a:blip r:embed="rId3"/>
            <a:stretch>
              <a:fillRect t="-2828"/>
            </a:stretch>
          </a:blipFill>
        </p:spPr>
        <p:txBody>
          <a:bodyPr/>
          <a:lstStyle/>
          <a:p>
            <a:endParaRPr lang="en-US" sz="1200"/>
          </a:p>
        </p:txBody>
      </p:sp>
      <p:sp>
        <p:nvSpPr>
          <p:cNvPr id="4" name="TextBox 4"/>
          <p:cNvSpPr txBox="1"/>
          <p:nvPr/>
        </p:nvSpPr>
        <p:spPr>
          <a:xfrm>
            <a:off x="1003451" y="2267631"/>
            <a:ext cx="9269262" cy="984885"/>
          </a:xfrm>
          <a:prstGeom prst="rect">
            <a:avLst/>
          </a:prstGeom>
        </p:spPr>
        <p:txBody>
          <a:bodyPr wrap="square" lIns="0" tIns="0" rIns="0" bIns="0" rtlCol="0" anchor="t">
            <a:spAutoFit/>
          </a:bodyPr>
          <a:lstStyle/>
          <a:p>
            <a:r>
              <a:rPr lang="en-US" sz="3200" dirty="0"/>
              <a:t>A pathway to supporting effective stewardship of </a:t>
            </a:r>
          </a:p>
          <a:p>
            <a:r>
              <a:rPr lang="en-US" sz="3200" dirty="0"/>
              <a:t>Presbyterian land and properties</a:t>
            </a:r>
          </a:p>
        </p:txBody>
      </p:sp>
      <p:sp>
        <p:nvSpPr>
          <p:cNvPr id="5" name="TextBox 5"/>
          <p:cNvSpPr txBox="1"/>
          <p:nvPr/>
        </p:nvSpPr>
        <p:spPr>
          <a:xfrm>
            <a:off x="1077262" y="1287007"/>
            <a:ext cx="10938888" cy="746999"/>
          </a:xfrm>
          <a:prstGeom prst="rect">
            <a:avLst/>
          </a:prstGeom>
          <a:noFill/>
        </p:spPr>
        <p:txBody>
          <a:bodyPr lIns="0" tIns="0" rIns="0" bIns="0" rtlCol="0" anchor="t">
            <a:spAutoFit/>
          </a:bodyPr>
          <a:lstStyle/>
          <a:p>
            <a:pPr>
              <a:lnSpc>
                <a:spcPts val="5460"/>
              </a:lnSpc>
            </a:pPr>
            <a:r>
              <a:rPr lang="en-US" sz="6400" dirty="0"/>
              <a:t>Re(Development)</a:t>
            </a:r>
            <a:endParaRPr lang="en-US" sz="6000" spc="29" dirty="0">
              <a:solidFill>
                <a:srgbClr val="1E3C71"/>
              </a:solidFill>
              <a:latin typeface="Playfair Display"/>
            </a:endParaRPr>
          </a:p>
        </p:txBody>
      </p:sp>
      <p:sp>
        <p:nvSpPr>
          <p:cNvPr id="9" name="TextBox 6">
            <a:extLst>
              <a:ext uri="{FF2B5EF4-FFF2-40B4-BE49-F238E27FC236}">
                <a16:creationId xmlns:a16="http://schemas.microsoft.com/office/drawing/2014/main" id="{17D7F2B4-FAC6-8152-3522-6AA4584E22E8}"/>
              </a:ext>
            </a:extLst>
          </p:cNvPr>
          <p:cNvSpPr txBox="1"/>
          <p:nvPr/>
        </p:nvSpPr>
        <p:spPr>
          <a:xfrm>
            <a:off x="1077262" y="3659887"/>
            <a:ext cx="10746589" cy="1107996"/>
          </a:xfrm>
          <a:prstGeom prst="rect">
            <a:avLst/>
          </a:prstGeom>
        </p:spPr>
        <p:txBody>
          <a:bodyPr wrap="square" lIns="0" tIns="0" rIns="0" bIns="0" rtlCol="0" anchor="t">
            <a:spAutoFit/>
          </a:bodyPr>
          <a:lstStyle/>
          <a:p>
            <a:r>
              <a:rPr lang="en-US" sz="2400" dirty="0">
                <a:solidFill>
                  <a:srgbClr val="002060"/>
                </a:solidFill>
                <a:latin typeface="Public Sans" panose="020B0604020202020204" charset="0"/>
              </a:rPr>
              <a:t>Ainsley Chapman, Executive Director, Evangel Hall Mission</a:t>
            </a:r>
          </a:p>
          <a:p>
            <a:r>
              <a:rPr lang="en-US" sz="2400" dirty="0">
                <a:solidFill>
                  <a:srgbClr val="002060"/>
                </a:solidFill>
                <a:latin typeface="Public Sans" panose="020B0604020202020204" charset="0"/>
              </a:rPr>
              <a:t>Karen Plater, Associate Secretary, Stewardship &amp; Planned Giving</a:t>
            </a:r>
          </a:p>
          <a:p>
            <a:r>
              <a:rPr lang="en-US" sz="2400" dirty="0">
                <a:solidFill>
                  <a:srgbClr val="002060"/>
                </a:solidFill>
                <a:latin typeface="Public Sans" panose="020B0604020202020204" charset="0"/>
              </a:rPr>
              <a:t>Betty Kupeian, Chief Operating Officer, Presbyterian Church Building Corporation</a:t>
            </a:r>
          </a:p>
        </p:txBody>
      </p:sp>
      <p:pic>
        <p:nvPicPr>
          <p:cNvPr id="6" name="Picture 5" descr="Presbyterians Sharing Logo&#10;">
            <a:extLst>
              <a:ext uri="{FF2B5EF4-FFF2-40B4-BE49-F238E27FC236}">
                <a16:creationId xmlns:a16="http://schemas.microsoft.com/office/drawing/2014/main" id="{95DF97D3-FBBD-3D54-4319-45AE3E5836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69436" y="342569"/>
            <a:ext cx="1582252" cy="1656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C541FB-EA9D-52E2-C315-92900EED19FF}"/>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0422EB-6407-E03C-5377-434B47CD1F55}"/>
              </a:ext>
            </a:extLst>
          </p:cNvPr>
          <p:cNvSpPr>
            <a:spLocks noGrp="1"/>
          </p:cNvSpPr>
          <p:nvPr>
            <p:ph type="title"/>
          </p:nvPr>
        </p:nvSpPr>
        <p:spPr>
          <a:xfrm>
            <a:off x="5297762" y="329184"/>
            <a:ext cx="6251110" cy="1783080"/>
          </a:xfrm>
        </p:spPr>
        <p:txBody>
          <a:bodyPr anchor="b">
            <a:normAutofit/>
          </a:bodyPr>
          <a:lstStyle/>
          <a:p>
            <a:r>
              <a:rPr lang="en-US" sz="5400" dirty="0"/>
              <a:t>Staff Support: </a:t>
            </a:r>
            <a:br>
              <a:rPr lang="en-US" sz="5400" dirty="0"/>
            </a:br>
            <a:r>
              <a:rPr lang="en-US" sz="5400" dirty="0"/>
              <a:t>Karen Plater</a:t>
            </a:r>
          </a:p>
        </p:txBody>
      </p:sp>
      <p:pic>
        <p:nvPicPr>
          <p:cNvPr id="4" name="Content Placeholder 5">
            <a:extLst>
              <a:ext uri="{FF2B5EF4-FFF2-40B4-BE49-F238E27FC236}">
                <a16:creationId xmlns:a16="http://schemas.microsoft.com/office/drawing/2014/main" id="{2CFA1087-A0D0-FD65-CBF9-0B24EBF05D9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1" b="244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041D91-31CD-484A-E97A-68F742BB8408}"/>
              </a:ext>
            </a:extLst>
          </p:cNvPr>
          <p:cNvSpPr>
            <a:spLocks noGrp="1"/>
          </p:cNvSpPr>
          <p:nvPr>
            <p:ph idx="1"/>
          </p:nvPr>
        </p:nvSpPr>
        <p:spPr>
          <a:xfrm>
            <a:off x="5297762" y="2706624"/>
            <a:ext cx="6251110" cy="3483864"/>
          </a:xfrm>
        </p:spPr>
        <p:txBody>
          <a:bodyPr>
            <a:normAutofit/>
          </a:bodyPr>
          <a:lstStyle/>
          <a:p>
            <a:pPr marL="0" indent="0">
              <a:buNone/>
            </a:pPr>
            <a:r>
              <a:rPr lang="en-US" sz="2000" b="1" dirty="0"/>
              <a:t>Knowledge &amp; Skills </a:t>
            </a:r>
          </a:p>
          <a:p>
            <a:r>
              <a:rPr lang="en-US" sz="2000" dirty="0"/>
              <a:t>Education in Community Development</a:t>
            </a:r>
          </a:p>
          <a:p>
            <a:r>
              <a:rPr lang="en-US" sz="2000" dirty="0"/>
              <a:t>29 years working for The Presbyterian Church in Canada, </a:t>
            </a:r>
          </a:p>
          <a:p>
            <a:r>
              <a:rPr lang="en-US" sz="2000" dirty="0"/>
              <a:t>18 years working with congregations &amp; specialized ministries on raising funds to support ministry</a:t>
            </a:r>
          </a:p>
          <a:p>
            <a:r>
              <a:rPr lang="en-US" sz="2000" dirty="0"/>
              <a:t>Supporting congregational treasurers, lay leaders &amp; ministers</a:t>
            </a:r>
          </a:p>
          <a:p>
            <a:r>
              <a:rPr lang="en-US" sz="2000" dirty="0"/>
              <a:t>Stewards by Design organizer 2007-2019</a:t>
            </a:r>
          </a:p>
          <a:p>
            <a:endParaRPr lang="en-US" sz="2000" dirty="0"/>
          </a:p>
        </p:txBody>
      </p:sp>
      <p:sp>
        <p:nvSpPr>
          <p:cNvPr id="5" name="TextBox 4">
            <a:extLst>
              <a:ext uri="{FF2B5EF4-FFF2-40B4-BE49-F238E27FC236}">
                <a16:creationId xmlns:a16="http://schemas.microsoft.com/office/drawing/2014/main" id="{AE5870DC-AD34-0C88-C6E1-85DD0CA6BDA3}"/>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128753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AA8DD0-0235-6E55-59AD-53E19F2C98A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57242C2-D3B2-EECF-C842-9BC5806FCF40}"/>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Karen Plater doing?</a:t>
            </a:r>
          </a:p>
        </p:txBody>
      </p:sp>
      <p:graphicFrame>
        <p:nvGraphicFramePr>
          <p:cNvPr id="6" name="Content Placeholder 2">
            <a:extLst>
              <a:ext uri="{FF2B5EF4-FFF2-40B4-BE49-F238E27FC236}">
                <a16:creationId xmlns:a16="http://schemas.microsoft.com/office/drawing/2014/main" id="{F0CFF244-381E-8DB6-8CA1-850B6EC8C90B}"/>
              </a:ext>
            </a:extLst>
          </p:cNvPr>
          <p:cNvGraphicFramePr>
            <a:graphicFrameLocks noGrp="1"/>
          </p:cNvGraphicFramePr>
          <p:nvPr>
            <p:ph idx="1"/>
            <p:extLst>
              <p:ext uri="{D42A27DB-BD31-4B8C-83A1-F6EECF244321}">
                <p14:modId xmlns:p14="http://schemas.microsoft.com/office/powerpoint/2010/main" val="92565812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2DE354A-C6C9-09F1-2D36-DE806FD1BBDD}"/>
              </a:ext>
            </a:extLst>
          </p:cNvPr>
          <p:cNvSpPr txBox="1"/>
          <p:nvPr/>
        </p:nvSpPr>
        <p:spPr>
          <a:xfrm>
            <a:off x="11236751" y="282804"/>
            <a:ext cx="725863" cy="367645"/>
          </a:xfrm>
          <a:prstGeom prst="rect">
            <a:avLst/>
          </a:prstGeom>
          <a:noFill/>
        </p:spPr>
        <p:txBody>
          <a:bodyPr wrap="square" rtlCol="0">
            <a:spAutoFit/>
          </a:bodyPr>
          <a:lstStyle/>
          <a:p>
            <a:r>
              <a:rPr lang="en-US" dirty="0">
                <a:solidFill>
                  <a:schemeClr val="bg1"/>
                </a:solidFill>
              </a:rPr>
              <a:t>KP</a:t>
            </a:r>
          </a:p>
        </p:txBody>
      </p:sp>
    </p:spTree>
    <p:extLst>
      <p:ext uri="{BB962C8B-B14F-4D97-AF65-F5344CB8AC3E}">
        <p14:creationId xmlns:p14="http://schemas.microsoft.com/office/powerpoint/2010/main" val="2422325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597018-8C57-D099-948E-BEE50FDC5F73}"/>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C3A72F33-B7DD-B6CD-3AA7-18FC5C2E4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86DF41-91E5-2FA9-3AD0-D4C1F98EBC32}"/>
              </a:ext>
            </a:extLst>
          </p:cNvPr>
          <p:cNvSpPr>
            <a:spLocks noGrp="1"/>
          </p:cNvSpPr>
          <p:nvPr>
            <p:ph type="title"/>
          </p:nvPr>
        </p:nvSpPr>
        <p:spPr>
          <a:xfrm>
            <a:off x="5297762" y="329184"/>
            <a:ext cx="6251110" cy="1783080"/>
          </a:xfrm>
        </p:spPr>
        <p:txBody>
          <a:bodyPr anchor="b">
            <a:normAutofit/>
          </a:bodyPr>
          <a:lstStyle/>
          <a:p>
            <a:r>
              <a:rPr lang="en-US" sz="5400" dirty="0"/>
              <a:t>Staff Support: </a:t>
            </a:r>
            <a:br>
              <a:rPr lang="en-US" sz="5400" dirty="0"/>
            </a:br>
            <a:r>
              <a:rPr lang="en-US" sz="5400" dirty="0"/>
              <a:t>Betty Kupeian</a:t>
            </a:r>
          </a:p>
        </p:txBody>
      </p:sp>
      <p:sp>
        <p:nvSpPr>
          <p:cNvPr id="46" name="sketchy line">
            <a:extLst>
              <a:ext uri="{FF2B5EF4-FFF2-40B4-BE49-F238E27FC236}">
                <a16:creationId xmlns:a16="http://schemas.microsoft.com/office/drawing/2014/main" id="{44F20BB5-152E-ED91-EFAC-E9EEC1FAF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07B55F-3314-77E1-E1B0-E4137572B18E}"/>
              </a:ext>
            </a:extLst>
          </p:cNvPr>
          <p:cNvSpPr>
            <a:spLocks noGrp="1"/>
          </p:cNvSpPr>
          <p:nvPr>
            <p:ph idx="1"/>
          </p:nvPr>
        </p:nvSpPr>
        <p:spPr>
          <a:xfrm>
            <a:off x="5297762" y="2706624"/>
            <a:ext cx="6251110" cy="3483864"/>
          </a:xfrm>
        </p:spPr>
        <p:txBody>
          <a:bodyPr>
            <a:normAutofit fontScale="70000" lnSpcReduction="20000"/>
          </a:bodyPr>
          <a:lstStyle/>
          <a:p>
            <a:pPr marL="0" indent="0">
              <a:lnSpc>
                <a:spcPct val="120000"/>
              </a:lnSpc>
              <a:buNone/>
            </a:pPr>
            <a:r>
              <a:rPr lang="en-US" sz="2000" b="1" dirty="0"/>
              <a:t>Knowledge &amp; Skills </a:t>
            </a:r>
          </a:p>
          <a:p>
            <a:pPr>
              <a:lnSpc>
                <a:spcPct val="120000"/>
              </a:lnSpc>
            </a:pPr>
            <a:r>
              <a:rPr lang="en-US" sz="2600" dirty="0"/>
              <a:t>Professional Accountant CPA with over 35 years experience serving non-profit and for profit organizations</a:t>
            </a:r>
          </a:p>
          <a:p>
            <a:pPr>
              <a:lnSpc>
                <a:spcPct val="120000"/>
              </a:lnSpc>
            </a:pPr>
            <a:r>
              <a:rPr lang="en-US" sz="2600" dirty="0"/>
              <a:t>Chief Operating Officer of Presbyterian Church Building Corporation (PCBC) since 2020 </a:t>
            </a:r>
          </a:p>
          <a:p>
            <a:pPr>
              <a:lnSpc>
                <a:spcPct val="120000"/>
              </a:lnSpc>
            </a:pPr>
            <a:r>
              <a:rPr lang="en-US" sz="2600" dirty="0"/>
              <a:t>Coordinator of Lending Services all loans available through the PCBC and The Presbyterian Church in Canada (PCC)</a:t>
            </a:r>
          </a:p>
          <a:p>
            <a:pPr>
              <a:lnSpc>
                <a:spcPct val="120000"/>
              </a:lnSpc>
            </a:pPr>
            <a:r>
              <a:rPr lang="en-US" sz="2600" dirty="0"/>
              <a:t>Engaged in several national church boards and committees</a:t>
            </a:r>
          </a:p>
          <a:p>
            <a:pPr>
              <a:lnSpc>
                <a:spcPct val="120000"/>
              </a:lnSpc>
            </a:pPr>
            <a:r>
              <a:rPr lang="en-US" sz="2600" dirty="0"/>
              <a:t>Committed Presbyterian for over 35 years </a:t>
            </a:r>
          </a:p>
          <a:p>
            <a:endParaRPr lang="en-US" sz="2000" dirty="0"/>
          </a:p>
        </p:txBody>
      </p:sp>
      <p:pic>
        <p:nvPicPr>
          <p:cNvPr id="6" name="Picture 5" descr="A person smiling for the camera&#10;&#10;AI-generated content may be incorrect.">
            <a:extLst>
              <a:ext uri="{FF2B5EF4-FFF2-40B4-BE49-F238E27FC236}">
                <a16:creationId xmlns:a16="http://schemas.microsoft.com/office/drawing/2014/main" id="{23928755-AB59-E385-5985-F3D3DC831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04" y="0"/>
            <a:ext cx="5348036" cy="6858000"/>
          </a:xfrm>
          <a:prstGeom prst="rect">
            <a:avLst/>
          </a:prstGeom>
        </p:spPr>
      </p:pic>
      <p:sp>
        <p:nvSpPr>
          <p:cNvPr id="4" name="TextBox 3">
            <a:extLst>
              <a:ext uri="{FF2B5EF4-FFF2-40B4-BE49-F238E27FC236}">
                <a16:creationId xmlns:a16="http://schemas.microsoft.com/office/drawing/2014/main" id="{65DE170D-7BF7-1B81-E0BD-37E0A464FD28}"/>
              </a:ext>
            </a:extLst>
          </p:cNvPr>
          <p:cNvSpPr txBox="1"/>
          <p:nvPr/>
        </p:nvSpPr>
        <p:spPr>
          <a:xfrm>
            <a:off x="11236751" y="282804"/>
            <a:ext cx="725863" cy="367645"/>
          </a:xfrm>
          <a:prstGeom prst="rect">
            <a:avLst/>
          </a:prstGeom>
          <a:noFill/>
        </p:spPr>
        <p:txBody>
          <a:bodyPr wrap="square" rtlCol="0">
            <a:spAutoFit/>
          </a:bodyPr>
          <a:lstStyle/>
          <a:p>
            <a:r>
              <a:rPr lang="en-US" dirty="0"/>
              <a:t>BK</a:t>
            </a:r>
          </a:p>
        </p:txBody>
      </p:sp>
    </p:spTree>
    <p:extLst>
      <p:ext uri="{BB962C8B-B14F-4D97-AF65-F5344CB8AC3E}">
        <p14:creationId xmlns:p14="http://schemas.microsoft.com/office/powerpoint/2010/main" val="345127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F61179-B820-5F5B-5181-DBA76A12B4D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5BD27-6BCF-D4D3-8FB6-B1002318E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8B2F10-0534-E950-D3B0-71DDD660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46A8A5-149A-BA9D-BCDD-957BFBA7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F7472C-CD0F-58C1-6FB4-0DACE0D7F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C2DA782-2A2B-89D8-5486-AD9469C31C84}"/>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What is Betty Kupeian doing?</a:t>
            </a:r>
          </a:p>
        </p:txBody>
      </p:sp>
      <p:graphicFrame>
        <p:nvGraphicFramePr>
          <p:cNvPr id="6" name="Content Placeholder 2">
            <a:extLst>
              <a:ext uri="{FF2B5EF4-FFF2-40B4-BE49-F238E27FC236}">
                <a16:creationId xmlns:a16="http://schemas.microsoft.com/office/drawing/2014/main" id="{C554B7AB-C534-1C1F-669E-CA929D87C46E}"/>
              </a:ext>
            </a:extLst>
          </p:cNvPr>
          <p:cNvGraphicFramePr>
            <a:graphicFrameLocks noGrp="1"/>
          </p:cNvGraphicFramePr>
          <p:nvPr>
            <p:ph idx="1"/>
            <p:extLst>
              <p:ext uri="{D42A27DB-BD31-4B8C-83A1-F6EECF244321}">
                <p14:modId xmlns:p14="http://schemas.microsoft.com/office/powerpoint/2010/main" val="202357851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7589CB7-743B-25F0-F506-368C9D08D225}"/>
              </a:ext>
            </a:extLst>
          </p:cNvPr>
          <p:cNvSpPr txBox="1"/>
          <p:nvPr/>
        </p:nvSpPr>
        <p:spPr>
          <a:xfrm>
            <a:off x="11236751" y="282804"/>
            <a:ext cx="725863" cy="367645"/>
          </a:xfrm>
          <a:prstGeom prst="rect">
            <a:avLst/>
          </a:prstGeom>
          <a:noFill/>
        </p:spPr>
        <p:txBody>
          <a:bodyPr wrap="square" rtlCol="0">
            <a:spAutoFit/>
          </a:bodyPr>
          <a:lstStyle/>
          <a:p>
            <a:r>
              <a:rPr lang="en-US" dirty="0">
                <a:solidFill>
                  <a:schemeClr val="bg1"/>
                </a:solidFill>
              </a:rPr>
              <a:t>BK</a:t>
            </a:r>
          </a:p>
        </p:txBody>
      </p:sp>
    </p:spTree>
    <p:extLst>
      <p:ext uri="{BB962C8B-B14F-4D97-AF65-F5344CB8AC3E}">
        <p14:creationId xmlns:p14="http://schemas.microsoft.com/office/powerpoint/2010/main" val="1962660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C2B49-D132-A1B4-059A-229BFCEAB5BC}"/>
              </a:ext>
            </a:extLst>
          </p:cNvPr>
          <p:cNvSpPr>
            <a:spLocks noGrp="1"/>
          </p:cNvSpPr>
          <p:nvPr>
            <p:ph type="ctrTitle"/>
          </p:nvPr>
        </p:nvSpPr>
        <p:spPr>
          <a:xfrm>
            <a:off x="804672" y="3777859"/>
            <a:ext cx="5946579" cy="1514185"/>
          </a:xfrm>
        </p:spPr>
        <p:txBody>
          <a:bodyPr anchor="t">
            <a:normAutofit/>
          </a:bodyPr>
          <a:lstStyle/>
          <a:p>
            <a:pPr algn="l"/>
            <a:r>
              <a:rPr lang="en-US" sz="4000" dirty="0">
                <a:solidFill>
                  <a:schemeClr val="tx2"/>
                </a:solidFill>
              </a:rPr>
              <a:t>Evangel Hall &amp; </a:t>
            </a:r>
            <a:br>
              <a:rPr lang="en-US" sz="4000" dirty="0">
                <a:solidFill>
                  <a:schemeClr val="tx2"/>
                </a:solidFill>
              </a:rPr>
            </a:br>
            <a:r>
              <a:rPr lang="en-US" sz="4000" dirty="0">
                <a:solidFill>
                  <a:schemeClr val="tx2"/>
                </a:solidFill>
              </a:rPr>
              <a:t>PCC Collaboration</a:t>
            </a:r>
          </a:p>
        </p:txBody>
      </p:sp>
      <p:grpSp>
        <p:nvGrpSpPr>
          <p:cNvPr id="13" name="Group 12">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14" name="Freeform: Shape 13">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20" name="Freeform: Shape 19">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1F30AF5A-1459-A668-43E7-442B7F3AFD29}"/>
              </a:ext>
            </a:extLst>
          </p:cNvPr>
          <p:cNvSpPr>
            <a:spLocks noGrp="1"/>
          </p:cNvSpPr>
          <p:nvPr>
            <p:ph type="subTitle" idx="1"/>
          </p:nvPr>
        </p:nvSpPr>
        <p:spPr>
          <a:xfrm>
            <a:off x="804672" y="2939026"/>
            <a:ext cx="5946202" cy="838831"/>
          </a:xfrm>
        </p:spPr>
        <p:txBody>
          <a:bodyPr anchor="b">
            <a:normAutofit/>
          </a:bodyPr>
          <a:lstStyle/>
          <a:p>
            <a:pPr algn="l"/>
            <a:r>
              <a:rPr lang="en-US" sz="2000" dirty="0">
                <a:solidFill>
                  <a:schemeClr val="tx2"/>
                </a:solidFill>
              </a:rPr>
              <a:t>Working together to support congregations</a:t>
            </a:r>
          </a:p>
        </p:txBody>
      </p:sp>
      <p:pic>
        <p:nvPicPr>
          <p:cNvPr id="4" name="Picture 3">
            <a:extLst>
              <a:ext uri="{FF2B5EF4-FFF2-40B4-BE49-F238E27FC236}">
                <a16:creationId xmlns:a16="http://schemas.microsoft.com/office/drawing/2014/main" id="{DDC9E4A2-0BB3-77A3-5CB8-D8EA040E6499}"/>
              </a:ext>
            </a:extLst>
          </p:cNvPr>
          <p:cNvPicPr>
            <a:picLocks noChangeAspect="1"/>
          </p:cNvPicPr>
          <p:nvPr/>
        </p:nvPicPr>
        <p:blipFill>
          <a:blip r:embed="rId3">
            <a:extLst>
              <a:ext uri="{28A0092B-C50C-407E-A947-70E740481C1C}">
                <a14:useLocalDpi xmlns:a14="http://schemas.microsoft.com/office/drawing/2010/main" val="0"/>
              </a:ext>
            </a:extLst>
          </a:blip>
          <a:srcRect r="3" b="3"/>
          <a:stretch/>
        </p:blipFill>
        <p:spPr>
          <a:xfrm>
            <a:off x="5709921" y="293321"/>
            <a:ext cx="1736716" cy="1736716"/>
          </a:xfrm>
          <a:prstGeom prst="rect">
            <a:avLst/>
          </a:prstGeom>
          <a:noFill/>
        </p:spPr>
      </p:pic>
      <p:pic>
        <p:nvPicPr>
          <p:cNvPr id="6" name="Picture 5" descr="A blue and red logo&#10;&#10;AI-generated content may be incorrect.">
            <a:extLst>
              <a:ext uri="{FF2B5EF4-FFF2-40B4-BE49-F238E27FC236}">
                <a16:creationId xmlns:a16="http://schemas.microsoft.com/office/drawing/2014/main" id="{CE77F79E-B72E-721A-7D78-1A02616CC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7300" y="3918973"/>
            <a:ext cx="2292679" cy="2625205"/>
          </a:xfrm>
          <a:prstGeom prst="rect">
            <a:avLst/>
          </a:prstGeom>
        </p:spPr>
      </p:pic>
      <p:sp>
        <p:nvSpPr>
          <p:cNvPr id="5" name="TextBox 4">
            <a:extLst>
              <a:ext uri="{FF2B5EF4-FFF2-40B4-BE49-F238E27FC236}">
                <a16:creationId xmlns:a16="http://schemas.microsoft.com/office/drawing/2014/main" id="{4ACCA968-ABE4-CE73-D260-91DB93C63D11}"/>
              </a:ext>
            </a:extLst>
          </p:cNvPr>
          <p:cNvSpPr txBox="1"/>
          <p:nvPr/>
        </p:nvSpPr>
        <p:spPr>
          <a:xfrm>
            <a:off x="11236751" y="282804"/>
            <a:ext cx="725863" cy="367645"/>
          </a:xfrm>
          <a:prstGeom prst="rect">
            <a:avLst/>
          </a:prstGeom>
          <a:noFill/>
        </p:spPr>
        <p:txBody>
          <a:bodyPr wrap="square" rtlCol="0">
            <a:spAutoFit/>
          </a:bodyPr>
          <a:lstStyle/>
          <a:p>
            <a:r>
              <a:rPr lang="en-US" dirty="0"/>
              <a:t>AC</a:t>
            </a:r>
          </a:p>
        </p:txBody>
      </p:sp>
    </p:spTree>
    <p:extLst>
      <p:ext uri="{BB962C8B-B14F-4D97-AF65-F5344CB8AC3E}">
        <p14:creationId xmlns:p14="http://schemas.microsoft.com/office/powerpoint/2010/main" val="3025390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2D35BE-747F-EC92-39B0-048372E74CFE}"/>
            </a:ext>
          </a:extLst>
        </p:cNvPr>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54B0571F-9029-1960-0FE0-6BED027D0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F575D-932B-B2EB-E97C-60E7EECC5249}"/>
              </a:ext>
            </a:extLst>
          </p:cNvPr>
          <p:cNvSpPr>
            <a:spLocks noGrp="1"/>
          </p:cNvSpPr>
          <p:nvPr>
            <p:ph type="title"/>
          </p:nvPr>
        </p:nvSpPr>
        <p:spPr>
          <a:xfrm>
            <a:off x="640080" y="329184"/>
            <a:ext cx="6894576" cy="1783080"/>
          </a:xfrm>
        </p:spPr>
        <p:txBody>
          <a:bodyPr anchor="b">
            <a:normAutofit/>
          </a:bodyPr>
          <a:lstStyle/>
          <a:p>
            <a:r>
              <a:rPr lang="en-US" sz="5400"/>
              <a:t>About the Collaboration</a:t>
            </a:r>
          </a:p>
        </p:txBody>
      </p:sp>
      <p:sp>
        <p:nvSpPr>
          <p:cNvPr id="79" name="sketch line">
            <a:extLst>
              <a:ext uri="{FF2B5EF4-FFF2-40B4-BE49-F238E27FC236}">
                <a16:creationId xmlns:a16="http://schemas.microsoft.com/office/drawing/2014/main" id="{73F20ABE-6BE1-831E-0C18-B4EBC966C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AI-generated content may be incorrect.">
            <a:extLst>
              <a:ext uri="{FF2B5EF4-FFF2-40B4-BE49-F238E27FC236}">
                <a16:creationId xmlns:a16="http://schemas.microsoft.com/office/drawing/2014/main" id="{A6AB8B43-73B0-EFAB-D52A-E78AF66DE400}"/>
              </a:ext>
            </a:extLst>
          </p:cNvPr>
          <p:cNvPicPr>
            <a:picLocks noChangeAspect="1"/>
          </p:cNvPicPr>
          <p:nvPr/>
        </p:nvPicPr>
        <p:blipFill>
          <a:blip r:embed="rId3">
            <a:extLst>
              <a:ext uri="{28A0092B-C50C-407E-A947-70E740481C1C}">
                <a14:useLocalDpi xmlns:a14="http://schemas.microsoft.com/office/drawing/2010/main" val="0"/>
              </a:ext>
            </a:extLst>
          </a:blip>
          <a:srcRect t="12667"/>
          <a:stretch/>
        </p:blipFill>
        <p:spPr>
          <a:xfrm>
            <a:off x="8701207" y="874430"/>
            <a:ext cx="2884730" cy="2884722"/>
          </a:xfrm>
          <a:prstGeom prst="rect">
            <a:avLst/>
          </a:prstGeom>
        </p:spPr>
      </p:pic>
      <p:pic>
        <p:nvPicPr>
          <p:cNvPr id="4" name="Picture 3">
            <a:extLst>
              <a:ext uri="{FF2B5EF4-FFF2-40B4-BE49-F238E27FC236}">
                <a16:creationId xmlns:a16="http://schemas.microsoft.com/office/drawing/2014/main" id="{A3C6D2A1-9B68-4FB7-28C2-7A4804BE02B2}"/>
              </a:ext>
            </a:extLst>
          </p:cNvPr>
          <p:cNvPicPr>
            <a:picLocks noChangeAspect="1"/>
          </p:cNvPicPr>
          <p:nvPr/>
        </p:nvPicPr>
        <p:blipFill>
          <a:blip r:embed="rId4">
            <a:extLst>
              <a:ext uri="{28A0092B-C50C-407E-A947-70E740481C1C}">
                <a14:useLocalDpi xmlns:a14="http://schemas.microsoft.com/office/drawing/2010/main" val="0"/>
              </a:ext>
            </a:extLst>
          </a:blip>
          <a:srcRect r="3" b="3"/>
          <a:stretch/>
        </p:blipFill>
        <p:spPr>
          <a:xfrm>
            <a:off x="9254435" y="4014216"/>
            <a:ext cx="2176272" cy="2176272"/>
          </a:xfrm>
          <a:prstGeom prst="rect">
            <a:avLst/>
          </a:prstGeom>
          <a:noFill/>
        </p:spPr>
      </p:pic>
      <p:graphicFrame>
        <p:nvGraphicFramePr>
          <p:cNvPr id="73" name="Content Placeholder 2">
            <a:extLst>
              <a:ext uri="{FF2B5EF4-FFF2-40B4-BE49-F238E27FC236}">
                <a16:creationId xmlns:a16="http://schemas.microsoft.com/office/drawing/2014/main" id="{038EE4D3-E532-88E9-D07A-5C72CFC5783E}"/>
              </a:ext>
            </a:extLst>
          </p:cNvPr>
          <p:cNvGraphicFramePr/>
          <p:nvPr/>
        </p:nvGraphicFramePr>
        <p:xfrm>
          <a:off x="640079" y="2592371"/>
          <a:ext cx="8061127" cy="35981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3BC31623-BCFE-F332-F8B3-D8AF2EFE27E1}"/>
              </a:ext>
            </a:extLst>
          </p:cNvPr>
          <p:cNvSpPr txBox="1"/>
          <p:nvPr/>
        </p:nvSpPr>
        <p:spPr>
          <a:xfrm>
            <a:off x="11236751" y="282804"/>
            <a:ext cx="725863" cy="367645"/>
          </a:xfrm>
          <a:prstGeom prst="rect">
            <a:avLst/>
          </a:prstGeom>
          <a:noFill/>
        </p:spPr>
        <p:txBody>
          <a:bodyPr wrap="square" rtlCol="0">
            <a:spAutoFit/>
          </a:bodyPr>
          <a:lstStyle/>
          <a:p>
            <a:r>
              <a:rPr lang="en-US" dirty="0"/>
              <a:t>AC</a:t>
            </a:r>
          </a:p>
        </p:txBody>
      </p:sp>
    </p:spTree>
    <p:extLst>
      <p:ext uri="{BB962C8B-B14F-4D97-AF65-F5344CB8AC3E}">
        <p14:creationId xmlns:p14="http://schemas.microsoft.com/office/powerpoint/2010/main" val="293801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20947B-6BE0-CEC7-2259-72D5C1206CF9}"/>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126249-17A1-D5CA-55F4-ED5E1A820F17}"/>
              </a:ext>
            </a:extLst>
          </p:cNvPr>
          <p:cNvSpPr>
            <a:spLocks noGrp="1"/>
          </p:cNvSpPr>
          <p:nvPr>
            <p:ph type="title"/>
          </p:nvPr>
        </p:nvSpPr>
        <p:spPr>
          <a:xfrm>
            <a:off x="572493" y="238539"/>
            <a:ext cx="11018520" cy="1434415"/>
          </a:xfrm>
        </p:spPr>
        <p:txBody>
          <a:bodyPr anchor="b">
            <a:normAutofit/>
          </a:bodyPr>
          <a:lstStyle/>
          <a:p>
            <a:r>
              <a:rPr lang="en-US" sz="5400"/>
              <a:t>Staff Support: Ainsley Chapman</a:t>
            </a:r>
          </a:p>
        </p:txBody>
      </p:sp>
      <p:sp>
        <p:nvSpPr>
          <p:cNvPr id="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5E0701-417A-BE03-716F-0176A4AA14C4}"/>
              </a:ext>
            </a:extLst>
          </p:cNvPr>
          <p:cNvSpPr>
            <a:spLocks noGrp="1"/>
          </p:cNvSpPr>
          <p:nvPr>
            <p:ph idx="1"/>
          </p:nvPr>
        </p:nvSpPr>
        <p:spPr>
          <a:xfrm>
            <a:off x="572493" y="2071316"/>
            <a:ext cx="6713552" cy="4119172"/>
          </a:xfrm>
        </p:spPr>
        <p:txBody>
          <a:bodyPr anchor="t">
            <a:normAutofit lnSpcReduction="10000"/>
          </a:bodyPr>
          <a:lstStyle/>
          <a:p>
            <a:pPr marL="0" indent="0">
              <a:buNone/>
            </a:pPr>
            <a:r>
              <a:rPr lang="en-US" sz="2000" b="1" dirty="0"/>
              <a:t>Knowledge &amp; Skills </a:t>
            </a:r>
          </a:p>
          <a:p>
            <a:r>
              <a:rPr lang="en-US" sz="2000" dirty="0"/>
              <a:t>Seneca Sustainable Transportation and Planning Certificate</a:t>
            </a:r>
          </a:p>
          <a:p>
            <a:r>
              <a:rPr lang="en-US" sz="2000" dirty="0"/>
              <a:t>Housing Conferences: ONPHA, </a:t>
            </a:r>
            <a:r>
              <a:rPr lang="en-US" sz="2000" dirty="0" err="1"/>
              <a:t>ReGen</a:t>
            </a:r>
            <a:r>
              <a:rPr lang="en-US" sz="2000" dirty="0"/>
              <a:t>, CHRA</a:t>
            </a:r>
          </a:p>
          <a:p>
            <a:r>
              <a:rPr lang="en-US" sz="2000" dirty="0"/>
              <a:t>U of T Accelerator Program</a:t>
            </a:r>
          </a:p>
          <a:p>
            <a:r>
              <a:rPr lang="en-US" sz="2000" dirty="0"/>
              <a:t>CMHC Communities of Faith Working Group</a:t>
            </a:r>
          </a:p>
          <a:p>
            <a:r>
              <a:rPr lang="en-US" sz="2000" dirty="0"/>
              <a:t>TAEH Housing Working Group/Advisory to City of Toronto</a:t>
            </a:r>
          </a:p>
          <a:p>
            <a:r>
              <a:rPr lang="en-US" sz="2000" dirty="0"/>
              <a:t>TMASHN Supportive Housing Growth Plan</a:t>
            </a:r>
          </a:p>
          <a:p>
            <a:r>
              <a:rPr lang="en-US" sz="2000" dirty="0"/>
              <a:t>Canadian Coalition for Re-Imagining Church, Land and Community</a:t>
            </a:r>
          </a:p>
          <a:p>
            <a:r>
              <a:rPr lang="en-US" sz="2000" dirty="0"/>
              <a:t>“Rolodex” of developers, planners, architects, etc.</a:t>
            </a:r>
          </a:p>
          <a:p>
            <a:endParaRPr lang="en-US" sz="2000" dirty="0"/>
          </a:p>
        </p:txBody>
      </p:sp>
      <p:pic>
        <p:nvPicPr>
          <p:cNvPr id="5" name="Picture 4" descr="A person with glasses smiling&#10;&#10;AI-generated content may be incorrect.">
            <a:extLst>
              <a:ext uri="{FF2B5EF4-FFF2-40B4-BE49-F238E27FC236}">
                <a16:creationId xmlns:a16="http://schemas.microsoft.com/office/drawing/2014/main" id="{67EA9555-41B4-F290-21BA-34D5EF983454}"/>
              </a:ext>
            </a:extLst>
          </p:cNvPr>
          <p:cNvPicPr>
            <a:picLocks noChangeAspect="1"/>
          </p:cNvPicPr>
          <p:nvPr/>
        </p:nvPicPr>
        <p:blipFill>
          <a:blip r:embed="rId3">
            <a:extLst>
              <a:ext uri="{28A0092B-C50C-407E-A947-70E740481C1C}">
                <a14:useLocalDpi xmlns:a14="http://schemas.microsoft.com/office/drawing/2010/main" val="0"/>
              </a:ext>
            </a:extLst>
          </a:blip>
          <a:srcRect l="15766" r="20018" b="2"/>
          <a:stretch/>
        </p:blipFill>
        <p:spPr>
          <a:xfrm>
            <a:off x="7675658" y="2093976"/>
            <a:ext cx="3941064" cy="4096512"/>
          </a:xfrm>
          <a:prstGeom prst="rect">
            <a:avLst/>
          </a:prstGeom>
        </p:spPr>
      </p:pic>
      <p:sp>
        <p:nvSpPr>
          <p:cNvPr id="4" name="TextBox 3">
            <a:extLst>
              <a:ext uri="{FF2B5EF4-FFF2-40B4-BE49-F238E27FC236}">
                <a16:creationId xmlns:a16="http://schemas.microsoft.com/office/drawing/2014/main" id="{5A2C25FA-DB23-53D9-4188-91290129E65D}"/>
              </a:ext>
            </a:extLst>
          </p:cNvPr>
          <p:cNvSpPr txBox="1"/>
          <p:nvPr/>
        </p:nvSpPr>
        <p:spPr>
          <a:xfrm>
            <a:off x="11236751" y="282804"/>
            <a:ext cx="725863" cy="367645"/>
          </a:xfrm>
          <a:prstGeom prst="rect">
            <a:avLst/>
          </a:prstGeom>
          <a:noFill/>
        </p:spPr>
        <p:txBody>
          <a:bodyPr wrap="square" rtlCol="0">
            <a:spAutoFit/>
          </a:bodyPr>
          <a:lstStyle/>
          <a:p>
            <a:r>
              <a:rPr lang="en-US" dirty="0"/>
              <a:t>AC</a:t>
            </a:r>
          </a:p>
        </p:txBody>
      </p:sp>
    </p:spTree>
    <p:extLst>
      <p:ext uri="{BB962C8B-B14F-4D97-AF65-F5344CB8AC3E}">
        <p14:creationId xmlns:p14="http://schemas.microsoft.com/office/powerpoint/2010/main" val="273740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52BC17E-B745-4F73-C9E2-6B19D4CC2C20}"/>
              </a:ext>
            </a:extLst>
          </p:cNvPr>
          <p:cNvSpPr>
            <a:spLocks noGrp="1"/>
          </p:cNvSpPr>
          <p:nvPr>
            <p:ph type="title"/>
          </p:nvPr>
        </p:nvSpPr>
        <p:spPr>
          <a:xfrm>
            <a:off x="838200" y="365125"/>
            <a:ext cx="10515600" cy="1325563"/>
          </a:xfrm>
        </p:spPr>
        <p:txBody>
          <a:bodyPr>
            <a:normAutofit/>
          </a:bodyPr>
          <a:lstStyle/>
          <a:p>
            <a:r>
              <a:rPr lang="en-US" sz="5400" dirty="0"/>
              <a:t>What is Ainsley doing?</a:t>
            </a:r>
          </a:p>
        </p:txBody>
      </p:sp>
      <p:sp>
        <p:nvSpPr>
          <p:cNvPr id="4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 name="Content Placeholder 2">
            <a:extLst>
              <a:ext uri="{FF2B5EF4-FFF2-40B4-BE49-F238E27FC236}">
                <a16:creationId xmlns:a16="http://schemas.microsoft.com/office/drawing/2014/main" id="{33144FD5-41C1-37A9-44D0-B6D9F8AD8E51}"/>
              </a:ext>
            </a:extLst>
          </p:cNvPr>
          <p:cNvGraphicFramePr>
            <a:graphicFrameLocks noGrp="1"/>
          </p:cNvGraphicFramePr>
          <p:nvPr>
            <p:ph idx="1"/>
            <p:extLst>
              <p:ext uri="{D42A27DB-BD31-4B8C-83A1-F6EECF244321}">
                <p14:modId xmlns:p14="http://schemas.microsoft.com/office/powerpoint/2010/main" val="3642627716"/>
              </p:ext>
            </p:extLst>
          </p:nvPr>
        </p:nvGraphicFramePr>
        <p:xfrm>
          <a:off x="951322" y="2049182"/>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7865651-2473-1215-CB00-A3606668815D}"/>
              </a:ext>
            </a:extLst>
          </p:cNvPr>
          <p:cNvSpPr txBox="1"/>
          <p:nvPr/>
        </p:nvSpPr>
        <p:spPr>
          <a:xfrm>
            <a:off x="11236751" y="282804"/>
            <a:ext cx="725863" cy="367645"/>
          </a:xfrm>
          <a:prstGeom prst="rect">
            <a:avLst/>
          </a:prstGeom>
          <a:noFill/>
        </p:spPr>
        <p:txBody>
          <a:bodyPr wrap="square" rtlCol="0">
            <a:spAutoFit/>
          </a:bodyPr>
          <a:lstStyle/>
          <a:p>
            <a:r>
              <a:rPr lang="en-US" dirty="0"/>
              <a:t>AC</a:t>
            </a:r>
          </a:p>
        </p:txBody>
      </p:sp>
    </p:spTree>
    <p:extLst>
      <p:ext uri="{BB962C8B-B14F-4D97-AF65-F5344CB8AC3E}">
        <p14:creationId xmlns:p14="http://schemas.microsoft.com/office/powerpoint/2010/main" val="3228734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39085-BBC5-D3D1-D35B-40A70751DF3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DFCEDB5-96D8-DC1A-668A-6E1CBD83C400}"/>
              </a:ext>
            </a:extLst>
          </p:cNvPr>
          <p:cNvSpPr txBox="1"/>
          <p:nvPr/>
        </p:nvSpPr>
        <p:spPr>
          <a:xfrm>
            <a:off x="685793" y="844235"/>
            <a:ext cx="10820400" cy="920893"/>
          </a:xfrm>
          <a:prstGeom prst="rect">
            <a:avLst/>
          </a:prstGeom>
        </p:spPr>
        <p:txBody>
          <a:bodyPr lIns="0" tIns="0" rIns="0" bIns="0" rtlCol="0" anchor="t">
            <a:spAutoFit/>
          </a:bodyPr>
          <a:lstStyle/>
          <a:p>
            <a:pPr defTabSz="609630">
              <a:lnSpc>
                <a:spcPts val="3467"/>
              </a:lnSpc>
              <a:spcBef>
                <a:spcPct val="0"/>
              </a:spcBef>
            </a:pPr>
            <a:r>
              <a:rPr lang="en-US" sz="4000" b="1" spc="562" dirty="0">
                <a:solidFill>
                  <a:srgbClr val="1E3C71"/>
                </a:solidFill>
                <a:latin typeface="Public Sans Bold"/>
              </a:rPr>
              <a:t>Feasibility Studies</a:t>
            </a:r>
          </a:p>
          <a:p>
            <a:pPr defTabSz="609630">
              <a:lnSpc>
                <a:spcPts val="3467"/>
              </a:lnSpc>
              <a:spcBef>
                <a:spcPct val="0"/>
              </a:spcBef>
            </a:pPr>
            <a:r>
              <a:rPr lang="en-US" sz="4000" spc="562" dirty="0">
                <a:solidFill>
                  <a:srgbClr val="1E3C71"/>
                </a:solidFill>
                <a:latin typeface="Public Sans Bold"/>
              </a:rPr>
              <a:t>Discover Possibilities</a:t>
            </a:r>
          </a:p>
        </p:txBody>
      </p:sp>
      <p:sp>
        <p:nvSpPr>
          <p:cNvPr id="3" name="AutoShape 3">
            <a:extLst>
              <a:ext uri="{FF2B5EF4-FFF2-40B4-BE49-F238E27FC236}">
                <a16:creationId xmlns:a16="http://schemas.microsoft.com/office/drawing/2014/main" id="{27FE9EB4-7616-0E09-436A-EE2EA2756EA5}"/>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1" name="TextBox 11">
            <a:extLst>
              <a:ext uri="{FF2B5EF4-FFF2-40B4-BE49-F238E27FC236}">
                <a16:creationId xmlns:a16="http://schemas.microsoft.com/office/drawing/2014/main" id="{29ACAC92-5E5E-B7E0-49DB-C14881CE5858}"/>
              </a:ext>
            </a:extLst>
          </p:cNvPr>
          <p:cNvSpPr txBox="1"/>
          <p:nvPr/>
        </p:nvSpPr>
        <p:spPr>
          <a:xfrm>
            <a:off x="685793" y="1772444"/>
            <a:ext cx="10725172" cy="4069127"/>
          </a:xfrm>
          <a:prstGeom prst="rect">
            <a:avLst/>
          </a:prstGeom>
        </p:spPr>
        <p:txBody>
          <a:bodyPr wrap="square" lIns="0" tIns="0" rIns="0" bIns="0" rtlCol="0" anchor="t">
            <a:spAutoFit/>
          </a:bodyPr>
          <a:lstStyle/>
          <a:p>
            <a:pPr marL="571529" indent="-571529" defTabSz="609630">
              <a:lnSpc>
                <a:spcPct val="150000"/>
              </a:lnSpc>
              <a:buFont typeface="Arial" panose="020B0604020202020204" pitchFamily="34" charset="0"/>
              <a:buChar char="•"/>
            </a:pPr>
            <a:r>
              <a:rPr lang="en-US" sz="3600" dirty="0">
                <a:solidFill>
                  <a:prstClr val="black"/>
                </a:solidFill>
                <a:latin typeface="Calibri"/>
              </a:rPr>
              <a:t>Physical constraints of property</a:t>
            </a:r>
          </a:p>
          <a:p>
            <a:pPr marL="571529" indent="-571529" defTabSz="609630">
              <a:lnSpc>
                <a:spcPct val="150000"/>
              </a:lnSpc>
              <a:buFont typeface="Arial" panose="020B0604020202020204" pitchFamily="34" charset="0"/>
              <a:buChar char="•"/>
            </a:pPr>
            <a:r>
              <a:rPr lang="en-US" sz="3600" dirty="0">
                <a:solidFill>
                  <a:prstClr val="black"/>
                </a:solidFill>
                <a:latin typeface="Calibri"/>
              </a:rPr>
              <a:t>Political environment and government priorities</a:t>
            </a:r>
          </a:p>
          <a:p>
            <a:pPr marL="571529" indent="-571529" defTabSz="609630">
              <a:lnSpc>
                <a:spcPct val="150000"/>
              </a:lnSpc>
              <a:buFont typeface="Arial" panose="020B0604020202020204" pitchFamily="34" charset="0"/>
              <a:buChar char="•"/>
            </a:pPr>
            <a:r>
              <a:rPr lang="en-US" sz="3600" dirty="0">
                <a:solidFill>
                  <a:prstClr val="black"/>
                </a:solidFill>
                <a:latin typeface="Calibri"/>
              </a:rPr>
              <a:t>Funding environment</a:t>
            </a:r>
          </a:p>
          <a:p>
            <a:pPr marL="571529" indent="-571529" defTabSz="609630">
              <a:lnSpc>
                <a:spcPct val="150000"/>
              </a:lnSpc>
              <a:buFont typeface="Arial" panose="020B0604020202020204" pitchFamily="34" charset="0"/>
              <a:buChar char="•"/>
            </a:pPr>
            <a:r>
              <a:rPr lang="en-US" sz="3600" dirty="0">
                <a:solidFill>
                  <a:prstClr val="black"/>
                </a:solidFill>
                <a:latin typeface="Calibri"/>
              </a:rPr>
              <a:t>Community needs and interests</a:t>
            </a:r>
          </a:p>
          <a:p>
            <a:pPr marL="571529" indent="-571529" defTabSz="609630">
              <a:lnSpc>
                <a:spcPct val="150000"/>
              </a:lnSpc>
              <a:buFont typeface="Arial" panose="020B0604020202020204" pitchFamily="34" charset="0"/>
              <a:buChar char="•"/>
            </a:pPr>
            <a:r>
              <a:rPr lang="en-US" sz="3600" dirty="0">
                <a:solidFill>
                  <a:prstClr val="black"/>
                </a:solidFill>
                <a:latin typeface="Calibri"/>
              </a:rPr>
              <a:t>Clarity on housing options</a:t>
            </a:r>
          </a:p>
        </p:txBody>
      </p:sp>
      <p:sp>
        <p:nvSpPr>
          <p:cNvPr id="4" name="TextBox 3">
            <a:extLst>
              <a:ext uri="{FF2B5EF4-FFF2-40B4-BE49-F238E27FC236}">
                <a16:creationId xmlns:a16="http://schemas.microsoft.com/office/drawing/2014/main" id="{BC9BA0A9-AC1D-102B-B49B-5B404C407D0F}"/>
              </a:ext>
            </a:extLst>
          </p:cNvPr>
          <p:cNvSpPr txBox="1"/>
          <p:nvPr/>
        </p:nvSpPr>
        <p:spPr>
          <a:xfrm>
            <a:off x="11236751" y="282804"/>
            <a:ext cx="725863" cy="367645"/>
          </a:xfrm>
          <a:prstGeom prst="rect">
            <a:avLst/>
          </a:prstGeom>
          <a:noFill/>
        </p:spPr>
        <p:txBody>
          <a:bodyPr wrap="square" rtlCol="0">
            <a:spAutoFit/>
          </a:bodyPr>
          <a:lstStyle/>
          <a:p>
            <a:r>
              <a:rPr lang="en-US" dirty="0"/>
              <a:t>AC</a:t>
            </a:r>
          </a:p>
        </p:txBody>
      </p:sp>
    </p:spTree>
    <p:extLst>
      <p:ext uri="{BB962C8B-B14F-4D97-AF65-F5344CB8AC3E}">
        <p14:creationId xmlns:p14="http://schemas.microsoft.com/office/powerpoint/2010/main" val="92287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110CF-F3C0-E54C-485C-71F2620ED30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BAE920A-A7FF-DE2E-D73F-607EB25A0A53}"/>
              </a:ext>
            </a:extLst>
          </p:cNvPr>
          <p:cNvSpPr txBox="1"/>
          <p:nvPr/>
        </p:nvSpPr>
        <p:spPr>
          <a:xfrm>
            <a:off x="1349978" y="674371"/>
            <a:ext cx="10820400" cy="472052"/>
          </a:xfrm>
          <a:prstGeom prst="rect">
            <a:avLst/>
          </a:prstGeom>
        </p:spPr>
        <p:txBody>
          <a:bodyPr lIns="0" tIns="0" rIns="0" bIns="0" rtlCol="0" anchor="t">
            <a:spAutoFit/>
          </a:bodyPr>
          <a:lstStyle/>
          <a:p>
            <a:pPr>
              <a:lnSpc>
                <a:spcPts val="3467"/>
              </a:lnSpc>
              <a:spcBef>
                <a:spcPct val="0"/>
              </a:spcBef>
            </a:pPr>
            <a:r>
              <a:rPr lang="en-US" sz="4000" spc="562" dirty="0">
                <a:solidFill>
                  <a:srgbClr val="1E3C71"/>
                </a:solidFill>
                <a:latin typeface="Public Sans Bold"/>
              </a:rPr>
              <a:t>Feasibility Process</a:t>
            </a:r>
          </a:p>
        </p:txBody>
      </p:sp>
      <p:sp>
        <p:nvSpPr>
          <p:cNvPr id="3" name="AutoShape 3">
            <a:extLst>
              <a:ext uri="{FF2B5EF4-FFF2-40B4-BE49-F238E27FC236}">
                <a16:creationId xmlns:a16="http://schemas.microsoft.com/office/drawing/2014/main" id="{3A91CBBE-564B-8A3A-30C4-4597D1B4A50F}"/>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endParaRPr lang="en-US" sz="1200"/>
          </a:p>
        </p:txBody>
      </p:sp>
      <p:sp>
        <p:nvSpPr>
          <p:cNvPr id="11" name="TextBox 11">
            <a:extLst>
              <a:ext uri="{FF2B5EF4-FFF2-40B4-BE49-F238E27FC236}">
                <a16:creationId xmlns:a16="http://schemas.microsoft.com/office/drawing/2014/main" id="{32ECC9D7-63B6-F130-3E0F-66EE62F0A062}"/>
              </a:ext>
            </a:extLst>
          </p:cNvPr>
          <p:cNvSpPr txBox="1"/>
          <p:nvPr/>
        </p:nvSpPr>
        <p:spPr>
          <a:xfrm>
            <a:off x="1349978" y="1964134"/>
            <a:ext cx="10262585" cy="3077766"/>
          </a:xfrm>
          <a:prstGeom prst="rect">
            <a:avLst/>
          </a:prstGeom>
        </p:spPr>
        <p:txBody>
          <a:bodyPr wrap="square" lIns="0" tIns="0" rIns="0" bIns="0" rtlCol="0" anchor="t">
            <a:spAutoFit/>
          </a:bodyPr>
          <a:lstStyle/>
          <a:p>
            <a:pPr marL="342900" marR="0" lvl="0" indent="-342900">
              <a:buFont typeface="Times New Roman" panose="02020603050405020304" pitchFamily="18" charset="0"/>
              <a:buChar char="-"/>
              <a:tabLst>
                <a:tab pos="457200" algn="l"/>
                <a:tab pos="685800" algn="l"/>
                <a:tab pos="914400" algn="l"/>
              </a:tabLst>
            </a:pPr>
            <a:r>
              <a:rPr lang="en-US" sz="4000" dirty="0">
                <a:solidFill>
                  <a:srgbClr val="000000"/>
                </a:solidFill>
                <a:effectLst/>
                <a:latin typeface="Calibri" panose="020F0502020204030204" pitchFamily="34" charset="0"/>
                <a:ea typeface="Times New Roman" panose="02020603050405020304" pitchFamily="18" charset="0"/>
              </a:rPr>
              <a:t>Clearly establish the vision (Visioning Process)</a:t>
            </a:r>
            <a:endParaRPr lang="en-US" sz="4000" dirty="0">
              <a:effectLst/>
              <a:latin typeface="Times New Roman" panose="02020603050405020304" pitchFamily="18" charset="0"/>
              <a:ea typeface="Times New Roman" panose="02020603050405020304" pitchFamily="18" charset="0"/>
            </a:endParaRPr>
          </a:p>
          <a:p>
            <a:pPr marL="342900" marR="0" lvl="0" indent="-342900">
              <a:buFont typeface="Times New Roman" panose="02020603050405020304" pitchFamily="18" charset="0"/>
              <a:buChar char="-"/>
              <a:tabLst>
                <a:tab pos="457200" algn="l"/>
                <a:tab pos="685800" algn="l"/>
                <a:tab pos="914400" algn="l"/>
              </a:tabLst>
            </a:pPr>
            <a:r>
              <a:rPr lang="en-US" sz="4000" dirty="0">
                <a:solidFill>
                  <a:srgbClr val="000000"/>
                </a:solidFill>
                <a:effectLst/>
                <a:latin typeface="Calibri" panose="020F0502020204030204" pitchFamily="34" charset="0"/>
                <a:ea typeface="Times New Roman" panose="02020603050405020304" pitchFamily="18" charset="0"/>
              </a:rPr>
              <a:t>Analyze the current resources available: building, human &amp; funding (Situation Analysis) </a:t>
            </a:r>
            <a:endParaRPr lang="en-US" sz="4000" dirty="0">
              <a:effectLst/>
              <a:latin typeface="Times New Roman" panose="02020603050405020304" pitchFamily="18" charset="0"/>
              <a:ea typeface="Times New Roman" panose="02020603050405020304" pitchFamily="18" charset="0"/>
            </a:endParaRPr>
          </a:p>
          <a:p>
            <a:pPr marL="342900" marR="0" lvl="0" indent="-342900">
              <a:buFont typeface="Times New Roman" panose="02020603050405020304" pitchFamily="18" charset="0"/>
              <a:buChar char="-"/>
              <a:tabLst>
                <a:tab pos="457200" algn="l"/>
                <a:tab pos="685800" algn="l"/>
                <a:tab pos="914400" algn="l"/>
              </a:tabLst>
            </a:pPr>
            <a:r>
              <a:rPr lang="en-US" sz="4000" dirty="0">
                <a:solidFill>
                  <a:srgbClr val="000000"/>
                </a:solidFill>
                <a:effectLst/>
                <a:latin typeface="Calibri" panose="020F0502020204030204" pitchFamily="34" charset="0"/>
                <a:ea typeface="Times New Roman" panose="02020603050405020304" pitchFamily="18" charset="0"/>
              </a:rPr>
              <a:t>Map out options (Option Mapping) </a:t>
            </a:r>
            <a:endParaRPr lang="en-US" sz="4000" dirty="0">
              <a:effectLst/>
              <a:latin typeface="Times New Roman" panose="02020603050405020304" pitchFamily="18" charset="0"/>
              <a:ea typeface="Times New Roman" panose="02020603050405020304" pitchFamily="18" charset="0"/>
            </a:endParaRPr>
          </a:p>
          <a:p>
            <a:pPr marL="342900" marR="0" lvl="0" indent="-342900">
              <a:buFont typeface="Times New Roman" panose="02020603050405020304" pitchFamily="18" charset="0"/>
              <a:buChar char="-"/>
              <a:tabLst>
                <a:tab pos="457200" algn="l"/>
                <a:tab pos="685800" algn="l"/>
                <a:tab pos="914400" algn="l"/>
              </a:tabLst>
            </a:pPr>
            <a:r>
              <a:rPr lang="en-US" sz="4000" dirty="0">
                <a:solidFill>
                  <a:srgbClr val="000000"/>
                </a:solidFill>
                <a:effectLst/>
                <a:latin typeface="Calibri" panose="020F0502020204030204" pitchFamily="34" charset="0"/>
                <a:ea typeface="Times New Roman" panose="02020603050405020304" pitchFamily="18" charset="0"/>
              </a:rPr>
              <a:t>Present a Preliminary </a:t>
            </a:r>
            <a:r>
              <a:rPr lang="en-US" sz="4000" dirty="0">
                <a:solidFill>
                  <a:srgbClr val="000000"/>
                </a:solidFill>
                <a:latin typeface="Calibri" panose="020F0502020204030204" pitchFamily="34" charset="0"/>
                <a:ea typeface="Times New Roman" panose="02020603050405020304" pitchFamily="18" charset="0"/>
              </a:rPr>
              <a:t>I</a:t>
            </a:r>
            <a:r>
              <a:rPr lang="en-US" sz="4000" dirty="0">
                <a:solidFill>
                  <a:srgbClr val="000000"/>
                </a:solidFill>
                <a:effectLst/>
                <a:latin typeface="Calibri" panose="020F0502020204030204" pitchFamily="34" charset="0"/>
                <a:ea typeface="Times New Roman" panose="02020603050405020304" pitchFamily="18" charset="0"/>
              </a:rPr>
              <a:t>mplementation Plan</a:t>
            </a:r>
            <a:endParaRPr lang="en-US" sz="40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6A9DA67-3CA1-BD45-F5C6-EC91824A8E7B}"/>
              </a:ext>
            </a:extLst>
          </p:cNvPr>
          <p:cNvSpPr txBox="1"/>
          <p:nvPr/>
        </p:nvSpPr>
        <p:spPr>
          <a:xfrm>
            <a:off x="11236751" y="282804"/>
            <a:ext cx="725863" cy="367645"/>
          </a:xfrm>
          <a:prstGeom prst="rect">
            <a:avLst/>
          </a:prstGeom>
          <a:noFill/>
        </p:spPr>
        <p:txBody>
          <a:bodyPr wrap="square" rtlCol="0">
            <a:spAutoFit/>
          </a:bodyPr>
          <a:lstStyle/>
          <a:p>
            <a:r>
              <a:rPr lang="en-US" dirty="0"/>
              <a:t>AC</a:t>
            </a:r>
          </a:p>
        </p:txBody>
      </p:sp>
    </p:spTree>
    <p:extLst>
      <p:ext uri="{BB962C8B-B14F-4D97-AF65-F5344CB8AC3E}">
        <p14:creationId xmlns:p14="http://schemas.microsoft.com/office/powerpoint/2010/main" val="342115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914400" y="365126"/>
            <a:ext cx="3541486" cy="1325563"/>
          </a:xfrm>
        </p:spPr>
        <p:txBody>
          <a:bodyPr/>
          <a:lstStyle/>
          <a:p>
            <a:r>
              <a:rPr lang="en-US" sz="6600" dirty="0"/>
              <a:t>Protocol </a:t>
            </a:r>
          </a:p>
        </p:txBody>
      </p:sp>
      <p:sp>
        <p:nvSpPr>
          <p:cNvPr id="5" name="Content Placeholder 4">
            <a:extLst>
              <a:ext uri="{FF2B5EF4-FFF2-40B4-BE49-F238E27FC236}">
                <a16:creationId xmlns:a16="http://schemas.microsoft.com/office/drawing/2014/main" id="{FB73C6FD-71E6-48BB-BED0-250E7547DBE5}"/>
              </a:ext>
            </a:extLst>
          </p:cNvPr>
          <p:cNvSpPr>
            <a:spLocks noGrp="1"/>
          </p:cNvSpPr>
          <p:nvPr>
            <p:ph idx="1"/>
          </p:nvPr>
        </p:nvSpPr>
        <p:spPr>
          <a:xfrm>
            <a:off x="1027137" y="1929009"/>
            <a:ext cx="9534183" cy="5120009"/>
          </a:xfrm>
        </p:spPr>
        <p:txBody>
          <a:bodyPr>
            <a:normAutofit/>
          </a:bodyPr>
          <a:lstStyle/>
          <a:p>
            <a:r>
              <a:rPr lang="en-US" sz="3000" dirty="0">
                <a:latin typeface="Roboto" panose="02000000000000000000" pitchFamily="2" charset="0"/>
                <a:ea typeface="Roboto" panose="02000000000000000000" pitchFamily="2" charset="0"/>
              </a:rPr>
              <a:t>Stay muted and use chat to </a:t>
            </a:r>
            <a:r>
              <a:rPr lang="en-US" sz="3000" u="sng" dirty="0">
                <a:latin typeface="Roboto" panose="02000000000000000000" pitchFamily="2" charset="0"/>
                <a:ea typeface="Roboto" panose="02000000000000000000" pitchFamily="2" charset="0"/>
              </a:rPr>
              <a:t>ask anything</a:t>
            </a:r>
          </a:p>
          <a:p>
            <a:pPr marL="0" indent="0">
              <a:buNone/>
            </a:pPr>
            <a:endParaRPr lang="en-US" sz="3000" u="sng" dirty="0">
              <a:latin typeface="Roboto" panose="02000000000000000000" pitchFamily="2" charset="0"/>
              <a:ea typeface="Roboto" panose="02000000000000000000" pitchFamily="2" charset="0"/>
            </a:endParaRPr>
          </a:p>
          <a:p>
            <a:r>
              <a:rPr lang="en-US" sz="3000" dirty="0">
                <a:latin typeface="Roboto" panose="02000000000000000000" pitchFamily="2" charset="0"/>
                <a:ea typeface="Roboto" panose="02000000000000000000" pitchFamily="2" charset="0"/>
              </a:rPr>
              <a:t>Chat will be monitored and questions asked as we go along and at the end </a:t>
            </a:r>
          </a:p>
          <a:p>
            <a:endParaRPr lang="en-US" sz="3000" dirty="0">
              <a:latin typeface="Roboto" panose="02000000000000000000" pitchFamily="2" charset="0"/>
              <a:ea typeface="Roboto" panose="02000000000000000000" pitchFamily="2" charset="0"/>
            </a:endParaRPr>
          </a:p>
          <a:p>
            <a:r>
              <a:rPr lang="en-US" sz="3000" dirty="0">
                <a:latin typeface="Roboto" panose="02000000000000000000" pitchFamily="2" charset="0"/>
                <a:ea typeface="Roboto" panose="02000000000000000000" pitchFamily="2" charset="0"/>
              </a:rPr>
              <a:t>There will be an opportunity to unmute at the end</a:t>
            </a:r>
          </a:p>
          <a:p>
            <a:endParaRPr lang="en-US" sz="3600" dirty="0">
              <a:latin typeface="Roboto" panose="02000000000000000000" pitchFamily="2" charset="0"/>
              <a:ea typeface="Roboto" panose="02000000000000000000" pitchFamily="2" charset="0"/>
            </a:endParaRPr>
          </a:p>
          <a:p>
            <a:endParaRPr lang="en-US" sz="3600" dirty="0">
              <a:latin typeface="Roboto" panose="02000000000000000000" pitchFamily="2" charset="0"/>
              <a:ea typeface="Roboto" panose="02000000000000000000" pitchFamily="2" charset="0"/>
            </a:endParaRPr>
          </a:p>
        </p:txBody>
      </p:sp>
      <p:sp>
        <p:nvSpPr>
          <p:cNvPr id="9" name="Rectangle 8">
            <a:extLst>
              <a:ext uri="{FF2B5EF4-FFF2-40B4-BE49-F238E27FC236}">
                <a16:creationId xmlns:a16="http://schemas.microsoft.com/office/drawing/2014/main" id="{D30DE219-54D7-4B47-9BA7-1BF662C044C3}"/>
              </a:ext>
            </a:extLst>
          </p:cNvPr>
          <p:cNvSpPr/>
          <p:nvPr/>
        </p:nvSpPr>
        <p:spPr>
          <a:xfrm>
            <a:off x="0" y="1522137"/>
            <a:ext cx="705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3" name="Slide Number Placeholder 2">
            <a:extLst>
              <a:ext uri="{FF2B5EF4-FFF2-40B4-BE49-F238E27FC236}">
                <a16:creationId xmlns:a16="http://schemas.microsoft.com/office/drawing/2014/main" id="{3C7DB401-D53D-6946-BAB3-A36A18D35A39}"/>
              </a:ext>
            </a:extLst>
          </p:cNvPr>
          <p:cNvSpPr>
            <a:spLocks noGrp="1"/>
          </p:cNvSpPr>
          <p:nvPr>
            <p:ph type="sldNum" sz="quarter" idx="12"/>
          </p:nvPr>
        </p:nvSpPr>
        <p:spPr/>
        <p:txBody>
          <a:bodyPr/>
          <a:lstStyle/>
          <a:p>
            <a:fld id="{E0E11A1D-E09C-48F7-8F4C-D8113979A85E}" type="slidenum">
              <a:rPr lang="en-US" smtClean="0"/>
              <a:t>2</a:t>
            </a:fld>
            <a:endParaRPr lang="en-US"/>
          </a:p>
        </p:txBody>
      </p:sp>
      <p:sp>
        <p:nvSpPr>
          <p:cNvPr id="4" name="TextBox 3">
            <a:extLst>
              <a:ext uri="{FF2B5EF4-FFF2-40B4-BE49-F238E27FC236}">
                <a16:creationId xmlns:a16="http://schemas.microsoft.com/office/drawing/2014/main" id="{64CB8415-E55C-11D2-712B-DE5DA65F4AD1}"/>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1425821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C3A47-F4D5-5181-DDF4-C0B78426A2D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37D452B-B832-627D-F9F7-2F62FFB6B261}"/>
              </a:ext>
            </a:extLst>
          </p:cNvPr>
          <p:cNvSpPr txBox="1"/>
          <p:nvPr/>
        </p:nvSpPr>
        <p:spPr>
          <a:xfrm>
            <a:off x="949151" y="527542"/>
            <a:ext cx="10820400" cy="673005"/>
          </a:xfrm>
          <a:prstGeom prst="rect">
            <a:avLst/>
          </a:prstGeom>
        </p:spPr>
        <p:txBody>
          <a:bodyPr lIns="0" tIns="0" rIns="0" bIns="0" rtlCol="0" anchor="t">
            <a:spAutoFit/>
          </a:bodyPr>
          <a:lstStyle/>
          <a:p>
            <a:pPr>
              <a:lnSpc>
                <a:spcPct val="115000"/>
              </a:lnSpc>
              <a:spcBef>
                <a:spcPts val="533"/>
              </a:spcBef>
              <a:spcAft>
                <a:spcPts val="267"/>
              </a:spcAft>
            </a:pPr>
            <a:r>
              <a:rPr lang="en-US" sz="4000"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rPr>
              <a:t>Working with Experts</a:t>
            </a:r>
          </a:p>
        </p:txBody>
      </p:sp>
      <p:sp>
        <p:nvSpPr>
          <p:cNvPr id="3" name="AutoShape 3">
            <a:extLst>
              <a:ext uri="{FF2B5EF4-FFF2-40B4-BE49-F238E27FC236}">
                <a16:creationId xmlns:a16="http://schemas.microsoft.com/office/drawing/2014/main" id="{289C8619-463F-D211-E528-BF303C3B126A}"/>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endParaRPr lang="en-US" sz="1200"/>
          </a:p>
        </p:txBody>
      </p:sp>
      <p:sp>
        <p:nvSpPr>
          <p:cNvPr id="11" name="TextBox 11">
            <a:extLst>
              <a:ext uri="{FF2B5EF4-FFF2-40B4-BE49-F238E27FC236}">
                <a16:creationId xmlns:a16="http://schemas.microsoft.com/office/drawing/2014/main" id="{F47399ED-E6D5-A397-A94E-BE5E374A4D0F}"/>
              </a:ext>
            </a:extLst>
          </p:cNvPr>
          <p:cNvSpPr txBox="1"/>
          <p:nvPr/>
        </p:nvSpPr>
        <p:spPr>
          <a:xfrm>
            <a:off x="848412" y="1504394"/>
            <a:ext cx="10699857" cy="4502579"/>
          </a:xfrm>
          <a:prstGeom prst="rect">
            <a:avLst/>
          </a:prstGeom>
        </p:spPr>
        <p:txBody>
          <a:bodyPr wrap="square" lIns="0" tIns="0" rIns="0" bIns="0" rtlCol="0" anchor="t">
            <a:spAutoFit/>
          </a:bodyPr>
          <a:lstStyle/>
          <a:p>
            <a:pPr marL="228611" indent="-228611">
              <a:lnSpc>
                <a:spcPct val="115000"/>
              </a:lnSpc>
              <a:buFont typeface="Aptos" panose="020B0004020202020204" pitchFamily="34" charset="0"/>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In (re)development processes (urban planning experience)</a:t>
            </a:r>
          </a:p>
          <a:p>
            <a:pPr marL="228611" indent="-228611">
              <a:lnSpc>
                <a:spcPct val="115000"/>
              </a:lnSpc>
              <a:buFont typeface="Aptos" panose="020B0004020202020204" pitchFamily="34" charset="0"/>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Working with communities of faith or projects with social good/social purpose, or how their values align with congregation’s vision and values.</a:t>
            </a:r>
          </a:p>
          <a:p>
            <a:pPr marL="228611" indent="-228611">
              <a:lnSpc>
                <a:spcPct val="115000"/>
              </a:lnSpc>
              <a:buFont typeface="Aptos" panose="020B0004020202020204" pitchFamily="34" charset="0"/>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Approaches to problem solving and course correction</a:t>
            </a:r>
          </a:p>
          <a:p>
            <a:pPr marL="228611" indent="-228611">
              <a:lnSpc>
                <a:spcPct val="115000"/>
              </a:lnSpc>
              <a:buFont typeface="Aptos" panose="020B0004020202020204" pitchFamily="34" charset="0"/>
              <a:buChar char="-"/>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en-US" sz="3200" b="1" kern="100" dirty="0">
                <a:latin typeface="Aptos" panose="020B0004020202020204" pitchFamily="34" charset="0"/>
                <a:ea typeface="Aptos" panose="020B0004020202020204" pitchFamily="34" charset="0"/>
                <a:cs typeface="Times New Roman" panose="02020603050405020304" pitchFamily="18" charset="0"/>
              </a:rPr>
              <a:t>We work with experts in development so congregational leaders and members can focus on mission and ministry. </a:t>
            </a:r>
          </a:p>
        </p:txBody>
      </p:sp>
      <p:sp>
        <p:nvSpPr>
          <p:cNvPr id="4" name="TextBox 3">
            <a:extLst>
              <a:ext uri="{FF2B5EF4-FFF2-40B4-BE49-F238E27FC236}">
                <a16:creationId xmlns:a16="http://schemas.microsoft.com/office/drawing/2014/main" id="{CCAE8AC5-FCFA-E886-CB8D-FAA55E432861}"/>
              </a:ext>
            </a:extLst>
          </p:cNvPr>
          <p:cNvSpPr txBox="1"/>
          <p:nvPr/>
        </p:nvSpPr>
        <p:spPr>
          <a:xfrm>
            <a:off x="11236751" y="282804"/>
            <a:ext cx="725863" cy="367645"/>
          </a:xfrm>
          <a:prstGeom prst="rect">
            <a:avLst/>
          </a:prstGeom>
          <a:noFill/>
        </p:spPr>
        <p:txBody>
          <a:bodyPr wrap="square" rtlCol="0">
            <a:spAutoFit/>
          </a:bodyPr>
          <a:lstStyle/>
          <a:p>
            <a:r>
              <a:rPr lang="en-US" dirty="0"/>
              <a:t>AC</a:t>
            </a:r>
          </a:p>
        </p:txBody>
      </p:sp>
    </p:spTree>
    <p:extLst>
      <p:ext uri="{BB962C8B-B14F-4D97-AF65-F5344CB8AC3E}">
        <p14:creationId xmlns:p14="http://schemas.microsoft.com/office/powerpoint/2010/main" val="176802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66228-01FD-DCB7-D8C4-3FD5408E704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991196D-A64A-2ED8-C184-04715E1D08E8}"/>
              </a:ext>
            </a:extLst>
          </p:cNvPr>
          <p:cNvSpPr txBox="1"/>
          <p:nvPr/>
        </p:nvSpPr>
        <p:spPr>
          <a:xfrm>
            <a:off x="1349978" y="527542"/>
            <a:ext cx="10820400" cy="673005"/>
          </a:xfrm>
          <a:prstGeom prst="rect">
            <a:avLst/>
          </a:prstGeom>
        </p:spPr>
        <p:txBody>
          <a:bodyPr lIns="0" tIns="0" rIns="0" bIns="0" rtlCol="0" anchor="t">
            <a:spAutoFit/>
          </a:bodyPr>
          <a:lstStyle/>
          <a:p>
            <a:pPr>
              <a:lnSpc>
                <a:spcPct val="115000"/>
              </a:lnSpc>
              <a:spcBef>
                <a:spcPts val="533"/>
              </a:spcBef>
              <a:spcAft>
                <a:spcPts val="267"/>
              </a:spcAft>
            </a:pPr>
            <a:r>
              <a:rPr lang="en-US" sz="4000"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rPr>
              <a:t>Visioning Process</a:t>
            </a:r>
          </a:p>
        </p:txBody>
      </p:sp>
      <p:sp>
        <p:nvSpPr>
          <p:cNvPr id="3" name="AutoShape 3">
            <a:extLst>
              <a:ext uri="{FF2B5EF4-FFF2-40B4-BE49-F238E27FC236}">
                <a16:creationId xmlns:a16="http://schemas.microsoft.com/office/drawing/2014/main" id="{01A7C368-FC90-E5D1-5197-A6CEEB44A35B}"/>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endParaRPr lang="en-US" sz="1200"/>
          </a:p>
        </p:txBody>
      </p:sp>
      <p:sp>
        <p:nvSpPr>
          <p:cNvPr id="11" name="TextBox 11">
            <a:extLst>
              <a:ext uri="{FF2B5EF4-FFF2-40B4-BE49-F238E27FC236}">
                <a16:creationId xmlns:a16="http://schemas.microsoft.com/office/drawing/2014/main" id="{FD9939AC-FF86-48C9-AD7C-CB602ABF230D}"/>
              </a:ext>
            </a:extLst>
          </p:cNvPr>
          <p:cNvSpPr txBox="1"/>
          <p:nvPr/>
        </p:nvSpPr>
        <p:spPr>
          <a:xfrm>
            <a:off x="1349978" y="1459628"/>
            <a:ext cx="10262585" cy="6254213"/>
          </a:xfrm>
          <a:prstGeom prst="rect">
            <a:avLst/>
          </a:prstGeom>
        </p:spPr>
        <p:txBody>
          <a:bodyPr wrap="square" lIns="0" tIns="0" rIns="0" bIns="0" rtlCol="0" anchor="t">
            <a:spAutoFit/>
          </a:bodyPr>
          <a:lstStyle/>
          <a:p>
            <a:pPr marL="457200" indent="-457200">
              <a:lnSpc>
                <a:spcPct val="115000"/>
              </a:lnSpc>
              <a:spcAft>
                <a:spcPts val="533"/>
              </a:spcAft>
              <a:buFont typeface="Arial" panose="020B0604020202020204" pitchFamily="34" charset="0"/>
              <a:buChar char="•"/>
            </a:pPr>
            <a:r>
              <a:rPr lang="en-US" sz="2533" kern="100" dirty="0">
                <a:latin typeface="Aptos" panose="020B0004020202020204" pitchFamily="34" charset="0"/>
                <a:ea typeface="Aptos" panose="020B0004020202020204" pitchFamily="34" charset="0"/>
                <a:cs typeface="Times New Roman" panose="02020603050405020304" pitchFamily="18" charset="0"/>
              </a:rPr>
              <a:t>Provides vision, goals and priorities of ministry of congregation</a:t>
            </a:r>
          </a:p>
          <a:p>
            <a:pPr marL="457200" indent="-457200">
              <a:lnSpc>
                <a:spcPct val="115000"/>
              </a:lnSpc>
              <a:buFont typeface="Arial" panose="020B0604020202020204" pitchFamily="34" charset="0"/>
              <a:buChar char="•"/>
            </a:pPr>
            <a:r>
              <a:rPr lang="en-US" sz="2533" kern="100" dirty="0">
                <a:latin typeface="Aptos" panose="020B0004020202020204" pitchFamily="34" charset="0"/>
                <a:ea typeface="Aptos" panose="020B0004020202020204" pitchFamily="34" charset="0"/>
                <a:cs typeface="Times New Roman" panose="02020603050405020304" pitchFamily="18" charset="0"/>
              </a:rPr>
              <a:t>Needs opportunities to talk about and honor history, including celebrating the past and honoring the fears and grief</a:t>
            </a:r>
          </a:p>
          <a:p>
            <a:pPr marL="457200" indent="-457200">
              <a:lnSpc>
                <a:spcPct val="115000"/>
              </a:lnSpc>
              <a:spcAft>
                <a:spcPts val="533"/>
              </a:spcAft>
              <a:buFont typeface="Arial" panose="020B0604020202020204" pitchFamily="34" charset="0"/>
              <a:buChar char="•"/>
            </a:pPr>
            <a:r>
              <a:rPr lang="en-US" sz="2533" kern="100" dirty="0">
                <a:latin typeface="Aptos" panose="020B0004020202020204" pitchFamily="34" charset="0"/>
                <a:ea typeface="Aptos" panose="020B0004020202020204" pitchFamily="34" charset="0"/>
                <a:cs typeface="Times New Roman" panose="02020603050405020304" pitchFamily="18" charset="0"/>
              </a:rPr>
              <a:t>Should be broad and flexible enough to adapt but focused enough to help  make decisions</a:t>
            </a:r>
          </a:p>
          <a:p>
            <a:pPr marL="457200" indent="-457200">
              <a:lnSpc>
                <a:spcPct val="115000"/>
              </a:lnSpc>
              <a:spcAft>
                <a:spcPts val="533"/>
              </a:spcAft>
              <a:buFont typeface="Arial" panose="020B0604020202020204" pitchFamily="34" charset="0"/>
              <a:buChar char="•"/>
            </a:pPr>
            <a:r>
              <a:rPr lang="en-US" sz="2533" kern="100" dirty="0">
                <a:latin typeface="Aptos" panose="020B0004020202020204" pitchFamily="34" charset="0"/>
                <a:ea typeface="Aptos" panose="020B0004020202020204" pitchFamily="34" charset="0"/>
                <a:cs typeface="Times New Roman" panose="02020603050405020304" pitchFamily="18" charset="0"/>
              </a:rPr>
              <a:t>Helps prioritize  needs, must-haves, and wants</a:t>
            </a:r>
          </a:p>
          <a:p>
            <a:pPr marL="457200" indent="-457200">
              <a:lnSpc>
                <a:spcPct val="115000"/>
              </a:lnSpc>
              <a:spcAft>
                <a:spcPts val="533"/>
              </a:spcAft>
              <a:buFont typeface="Arial" panose="020B0604020202020204" pitchFamily="34" charset="0"/>
              <a:buChar char="•"/>
            </a:pPr>
            <a:r>
              <a:rPr lang="en-US" sz="2533" kern="100" dirty="0">
                <a:latin typeface="Aptos" panose="020B0004020202020204" pitchFamily="34" charset="0"/>
                <a:ea typeface="Aptos" panose="020B0004020202020204" pitchFamily="34" charset="0"/>
                <a:cs typeface="Times New Roman" panose="02020603050405020304" pitchFamily="18" charset="0"/>
              </a:rPr>
              <a:t>How will it be financed? What are the available sources of financing?</a:t>
            </a:r>
          </a:p>
          <a:p>
            <a:pPr marL="457200" indent="-457200">
              <a:lnSpc>
                <a:spcPct val="115000"/>
              </a:lnSpc>
              <a:spcAft>
                <a:spcPts val="533"/>
              </a:spcAft>
              <a:buFont typeface="Arial" panose="020B0604020202020204" pitchFamily="34" charset="0"/>
              <a:buChar char="•"/>
            </a:pPr>
            <a:endParaRPr lang="en-US" sz="2533"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533"/>
              </a:spcAft>
            </a:pPr>
            <a:r>
              <a:rPr lang="en-US" sz="2533" kern="100" dirty="0">
                <a:latin typeface="Aptos" panose="020B0004020202020204" pitchFamily="34" charset="0"/>
                <a:ea typeface="Aptos" panose="020B0004020202020204" pitchFamily="34" charset="0"/>
                <a:cs typeface="Times New Roman" panose="02020603050405020304" pitchFamily="18" charset="0"/>
              </a:rPr>
              <a:t>NOTE: Congregations </a:t>
            </a:r>
            <a:r>
              <a:rPr lang="en-US" sz="2533" b="1" kern="100" dirty="0">
                <a:latin typeface="Aptos" panose="020B0004020202020204" pitchFamily="34" charset="0"/>
                <a:ea typeface="Aptos" panose="020B0004020202020204" pitchFamily="34" charset="0"/>
                <a:cs typeface="Times New Roman" panose="02020603050405020304" pitchFamily="18" charset="0"/>
              </a:rPr>
              <a:t>should have worked on vision for their ministry prior to applying for grants for feasibility studies.  </a:t>
            </a:r>
            <a:r>
              <a:rPr lang="en-US" sz="2533" kern="100" dirty="0">
                <a:latin typeface="Aptos" panose="020B0004020202020204" pitchFamily="34" charset="0"/>
                <a:ea typeface="Aptos" panose="020B0004020202020204" pitchFamily="34" charset="0"/>
                <a:cs typeface="Times New Roman" panose="02020603050405020304" pitchFamily="18" charset="0"/>
              </a:rPr>
              <a:t>OPTIONS: New Beginnings (denominational program); Centre for Missional Studies</a:t>
            </a:r>
          </a:p>
          <a:p>
            <a:pPr>
              <a:lnSpc>
                <a:spcPct val="115000"/>
              </a:lnSpc>
              <a:spcAft>
                <a:spcPts val="533"/>
              </a:spcAft>
            </a:pPr>
            <a:endParaRPr lang="en-US" sz="2533" kern="100" dirty="0">
              <a:latin typeface="Aptos" panose="020B0004020202020204" pitchFamily="34" charset="0"/>
              <a:ea typeface="Aptos" panose="020B0004020202020204" pitchFamily="34" charset="0"/>
              <a:cs typeface="Times New Roman" panose="02020603050405020304" pitchFamily="18" charset="0"/>
            </a:endParaRPr>
          </a:p>
          <a:p>
            <a:pPr marL="457200" indent="-457200">
              <a:lnSpc>
                <a:spcPct val="115000"/>
              </a:lnSpc>
              <a:spcAft>
                <a:spcPts val="533"/>
              </a:spcAft>
              <a:buFont typeface="Arial" panose="020B0604020202020204" pitchFamily="34" charset="0"/>
              <a:buChar char="•"/>
            </a:pPr>
            <a:endParaRPr lang="en-US" sz="2533"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2CCB981-2F91-E10C-8CEC-738F740D5149}"/>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3822638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8ADC8-C332-530B-7F79-07298EA082E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1813BF1-480B-A31B-BBDC-7288EB6C457B}"/>
              </a:ext>
            </a:extLst>
          </p:cNvPr>
          <p:cNvSpPr txBox="1"/>
          <p:nvPr/>
        </p:nvSpPr>
        <p:spPr>
          <a:xfrm>
            <a:off x="868681" y="533416"/>
            <a:ext cx="11301697" cy="673005"/>
          </a:xfrm>
          <a:prstGeom prst="rect">
            <a:avLst/>
          </a:prstGeom>
        </p:spPr>
        <p:txBody>
          <a:bodyPr wrap="square" lIns="0" tIns="0" rIns="0" bIns="0" rtlCol="0" anchor="t">
            <a:spAutoFit/>
          </a:bodyPr>
          <a:lstStyle/>
          <a:p>
            <a:pPr>
              <a:lnSpc>
                <a:spcPct val="115000"/>
              </a:lnSpc>
              <a:spcBef>
                <a:spcPts val="533"/>
              </a:spcBef>
              <a:spcAft>
                <a:spcPts val="267"/>
              </a:spcAft>
            </a:pPr>
            <a:r>
              <a:rPr lang="en-US" sz="4000"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rPr>
              <a:t>Situation Analysis</a:t>
            </a:r>
          </a:p>
        </p:txBody>
      </p:sp>
      <p:sp>
        <p:nvSpPr>
          <p:cNvPr id="3" name="AutoShape 3">
            <a:extLst>
              <a:ext uri="{FF2B5EF4-FFF2-40B4-BE49-F238E27FC236}">
                <a16:creationId xmlns:a16="http://schemas.microsoft.com/office/drawing/2014/main" id="{9F614E66-3C35-FA95-8FED-9AA3D75CAA44}"/>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endParaRPr lang="en-US" sz="1200"/>
          </a:p>
        </p:txBody>
      </p:sp>
      <p:sp>
        <p:nvSpPr>
          <p:cNvPr id="11" name="TextBox 11">
            <a:extLst>
              <a:ext uri="{FF2B5EF4-FFF2-40B4-BE49-F238E27FC236}">
                <a16:creationId xmlns:a16="http://schemas.microsoft.com/office/drawing/2014/main" id="{4DA9C923-D1D3-361D-52E5-EAB430EFE70F}"/>
              </a:ext>
            </a:extLst>
          </p:cNvPr>
          <p:cNvSpPr txBox="1"/>
          <p:nvPr/>
        </p:nvSpPr>
        <p:spPr>
          <a:xfrm>
            <a:off x="868681" y="1280049"/>
            <a:ext cx="10820400" cy="5401543"/>
          </a:xfrm>
          <a:prstGeom prst="rect">
            <a:avLst/>
          </a:prstGeom>
        </p:spPr>
        <p:txBody>
          <a:bodyPr wrap="square" lIns="0" tIns="0" rIns="0" bIns="0" rtlCol="0" anchor="t">
            <a:spAutoFit/>
          </a:bodyPr>
          <a:lstStyle/>
          <a:p>
            <a:pPr>
              <a:lnSpc>
                <a:spcPct val="115000"/>
              </a:lnSpc>
              <a:spcAft>
                <a:spcPts val="533"/>
              </a:spcAft>
            </a:pPr>
            <a:r>
              <a:rPr lang="en-US" sz="1867" kern="100" dirty="0">
                <a:latin typeface="Aptos" panose="020B0004020202020204" pitchFamily="34" charset="0"/>
                <a:ea typeface="Aptos" panose="020B0004020202020204" pitchFamily="34" charset="0"/>
                <a:cs typeface="Times New Roman" panose="02020603050405020304" pitchFamily="18" charset="0"/>
              </a:rPr>
              <a:t>Assess finances, building condition, usage patterns, leadership capacity, and political environment.</a:t>
            </a:r>
          </a:p>
          <a:p>
            <a:pPr>
              <a:lnSpc>
                <a:spcPct val="115000"/>
              </a:lnSpc>
              <a:spcBef>
                <a:spcPts val="267"/>
              </a:spcBef>
              <a:spcAft>
                <a:spcPts val="133"/>
              </a:spcAft>
            </a:pPr>
            <a:r>
              <a:rPr lang="en-US" sz="1867" b="1" i="1"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rPr>
              <a:t>Financial Review</a:t>
            </a:r>
          </a:p>
          <a:p>
            <a:pPr marL="228611" indent="-228611">
              <a:lnSpc>
                <a:spcPct val="115000"/>
              </a:lnSpc>
              <a:spcAft>
                <a:spcPts val="533"/>
              </a:spcAft>
              <a:buFont typeface="Aptos" panose="020B0004020202020204" pitchFamily="34" charset="0"/>
              <a:buChar char="-"/>
            </a:pPr>
            <a:r>
              <a:rPr lang="en-US" sz="1867" kern="100" dirty="0">
                <a:latin typeface="Aptos" panose="020B0004020202020204" pitchFamily="34" charset="0"/>
                <a:ea typeface="Aptos" panose="020B0004020202020204" pitchFamily="34" charset="0"/>
                <a:cs typeface="Times New Roman" panose="02020603050405020304" pitchFamily="18" charset="0"/>
              </a:rPr>
              <a:t>Review finances and capital reserve fund savings for financial health and resiliency</a:t>
            </a:r>
          </a:p>
          <a:p>
            <a:pPr>
              <a:lnSpc>
                <a:spcPct val="115000"/>
              </a:lnSpc>
              <a:spcBef>
                <a:spcPts val="267"/>
              </a:spcBef>
              <a:spcAft>
                <a:spcPts val="133"/>
              </a:spcAft>
            </a:pPr>
            <a:r>
              <a:rPr lang="en-US" sz="1867" b="1" i="1"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rPr>
              <a:t>Building and Property Review</a:t>
            </a:r>
          </a:p>
          <a:p>
            <a:pPr marL="228611" indent="-228611">
              <a:lnSpc>
                <a:spcPct val="115000"/>
              </a:lnSpc>
              <a:buFont typeface="Aptos" panose="020B0004020202020204" pitchFamily="34" charset="0"/>
              <a:buChar char="-"/>
            </a:pPr>
            <a:r>
              <a:rPr lang="en-US" sz="1867" kern="100" dirty="0">
                <a:latin typeface="Aptos" panose="020B0004020202020204" pitchFamily="34" charset="0"/>
                <a:ea typeface="Aptos" panose="020B0004020202020204" pitchFamily="34" charset="0"/>
                <a:cs typeface="Times New Roman" panose="02020603050405020304" pitchFamily="18" charset="0"/>
              </a:rPr>
              <a:t>Review our existing building use and documents such as tenancy agreements, rent rolls/income</a:t>
            </a:r>
          </a:p>
          <a:p>
            <a:pPr marL="228611" indent="-228611">
              <a:lnSpc>
                <a:spcPct val="115000"/>
              </a:lnSpc>
              <a:spcAft>
                <a:spcPts val="533"/>
              </a:spcAft>
              <a:buFont typeface="Aptos" panose="020B0004020202020204" pitchFamily="34" charset="0"/>
              <a:buChar char="-"/>
            </a:pPr>
            <a:r>
              <a:rPr lang="en-US" sz="1867" kern="100" dirty="0">
                <a:latin typeface="Aptos" panose="020B0004020202020204" pitchFamily="34" charset="0"/>
                <a:ea typeface="Aptos" panose="020B0004020202020204" pitchFamily="34" charset="0"/>
                <a:cs typeface="Times New Roman" panose="02020603050405020304" pitchFamily="18" charset="0"/>
              </a:rPr>
              <a:t>Review the property and building structures and documents, including ownership, building condition audits etc.</a:t>
            </a:r>
          </a:p>
          <a:p>
            <a:pPr>
              <a:lnSpc>
                <a:spcPct val="115000"/>
              </a:lnSpc>
              <a:spcBef>
                <a:spcPts val="267"/>
              </a:spcBef>
              <a:spcAft>
                <a:spcPts val="133"/>
              </a:spcAft>
            </a:pPr>
            <a:r>
              <a:rPr lang="en-US" sz="1867" b="1" i="1" kern="100" dirty="0" err="1">
                <a:solidFill>
                  <a:srgbClr val="0F4761"/>
                </a:solidFill>
                <a:latin typeface="Aptos" panose="020B0004020202020204" pitchFamily="34" charset="0"/>
                <a:ea typeface="Times New Roman" panose="02020603050405020304" pitchFamily="18" charset="0"/>
                <a:cs typeface="Times New Roman" panose="02020603050405020304" pitchFamily="18" charset="0"/>
              </a:rPr>
              <a:t>Neighbourhood</a:t>
            </a:r>
            <a:r>
              <a:rPr lang="en-US" sz="1867" b="1" i="1"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rPr>
              <a:t>, Community and Interested Party Review</a:t>
            </a:r>
          </a:p>
          <a:p>
            <a:pPr marL="228611" indent="-228611">
              <a:lnSpc>
                <a:spcPct val="115000"/>
              </a:lnSpc>
              <a:buFont typeface="Aptos" panose="020B0004020202020204" pitchFamily="34" charset="0"/>
              <a:buChar char="-"/>
            </a:pPr>
            <a:r>
              <a:rPr lang="en-US" sz="1867" kern="100" dirty="0">
                <a:latin typeface="Aptos" panose="020B0004020202020204" pitchFamily="34" charset="0"/>
                <a:ea typeface="Aptos" panose="020B0004020202020204" pitchFamily="34" charset="0"/>
                <a:cs typeface="Times New Roman" panose="02020603050405020304" pitchFamily="18" charset="0"/>
              </a:rPr>
              <a:t>Conduct a preliminary assessment of the land in relation to the municipality’s planning documents, policies, and by-law, to assess limitations and opportunities.</a:t>
            </a:r>
          </a:p>
          <a:p>
            <a:pPr marL="228611" indent="-228611">
              <a:lnSpc>
                <a:spcPct val="115000"/>
              </a:lnSpc>
              <a:buFont typeface="Aptos" panose="020B0004020202020204" pitchFamily="34" charset="0"/>
              <a:buChar char="-"/>
            </a:pPr>
            <a:r>
              <a:rPr lang="en-US" sz="1867" kern="100" dirty="0">
                <a:latin typeface="Aptos" panose="020B0004020202020204" pitchFamily="34" charset="0"/>
                <a:ea typeface="Aptos" panose="020B0004020202020204" pitchFamily="34" charset="0"/>
                <a:cs typeface="Times New Roman" panose="02020603050405020304" pitchFamily="18" charset="0"/>
              </a:rPr>
              <a:t>Assess the political environment and opportunities to support for changes to property.</a:t>
            </a:r>
          </a:p>
          <a:p>
            <a:pPr marL="228611" indent="-228611">
              <a:lnSpc>
                <a:spcPct val="115000"/>
              </a:lnSpc>
              <a:spcAft>
                <a:spcPts val="533"/>
              </a:spcAft>
              <a:buFont typeface="Aptos" panose="020B0004020202020204" pitchFamily="34" charset="0"/>
              <a:buChar char="-"/>
            </a:pPr>
            <a:r>
              <a:rPr lang="en-US" sz="1867" kern="100" dirty="0">
                <a:latin typeface="Aptos" panose="020B0004020202020204" pitchFamily="34" charset="0"/>
                <a:ea typeface="Aptos" panose="020B0004020202020204" pitchFamily="34" charset="0"/>
                <a:cs typeface="Times New Roman" panose="02020603050405020304" pitchFamily="18" charset="0"/>
              </a:rPr>
              <a:t>Identify major projects being considered/planned, community demographics and needs</a:t>
            </a:r>
          </a:p>
          <a:p>
            <a:pPr>
              <a:lnSpc>
                <a:spcPct val="115000"/>
              </a:lnSpc>
              <a:spcBef>
                <a:spcPts val="267"/>
              </a:spcBef>
              <a:spcAft>
                <a:spcPts val="133"/>
              </a:spcAft>
            </a:pPr>
            <a:r>
              <a:rPr lang="en-US" sz="1867" b="1" i="1"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rPr>
              <a:t>Internal Capacity Review</a:t>
            </a:r>
          </a:p>
          <a:p>
            <a:pPr marL="228611" indent="-228611">
              <a:lnSpc>
                <a:spcPct val="115000"/>
              </a:lnSpc>
              <a:buFont typeface="Aptos" panose="020B0004020202020204" pitchFamily="34" charset="0"/>
              <a:buChar char="-"/>
            </a:pPr>
            <a:r>
              <a:rPr lang="en-US" sz="1867" kern="100" dirty="0">
                <a:latin typeface="Aptos" panose="020B0004020202020204" pitchFamily="34" charset="0"/>
                <a:ea typeface="Aptos" panose="020B0004020202020204" pitchFamily="34" charset="0"/>
                <a:cs typeface="Times New Roman" panose="02020603050405020304" pitchFamily="18" charset="0"/>
              </a:rPr>
              <a:t>Assess the capacity of church volunteers and staff to lead and guide a project</a:t>
            </a:r>
          </a:p>
          <a:p>
            <a:pPr marL="228611" indent="-228611">
              <a:lnSpc>
                <a:spcPct val="115000"/>
              </a:lnSpc>
              <a:buFont typeface="Aptos" panose="020B0004020202020204" pitchFamily="34" charset="0"/>
              <a:buChar char="-"/>
            </a:pPr>
            <a:r>
              <a:rPr lang="en-US" sz="1867" kern="100" dirty="0">
                <a:latin typeface="Aptos" panose="020B0004020202020204" pitchFamily="34" charset="0"/>
                <a:ea typeface="Aptos" panose="020B0004020202020204" pitchFamily="34" charset="0"/>
                <a:cs typeface="Times New Roman" panose="02020603050405020304" pitchFamily="18" charset="0"/>
              </a:rPr>
              <a:t>Make recommendations for ways to build capacity</a:t>
            </a:r>
          </a:p>
        </p:txBody>
      </p:sp>
      <p:sp>
        <p:nvSpPr>
          <p:cNvPr id="4" name="TextBox 3">
            <a:extLst>
              <a:ext uri="{FF2B5EF4-FFF2-40B4-BE49-F238E27FC236}">
                <a16:creationId xmlns:a16="http://schemas.microsoft.com/office/drawing/2014/main" id="{70824839-BD23-9709-A470-C38E228C3C45}"/>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28291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8B13-0673-B5BD-EB60-53576F135F5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720F940-02D9-9D05-7684-3E7E68199D28}"/>
              </a:ext>
            </a:extLst>
          </p:cNvPr>
          <p:cNvSpPr txBox="1"/>
          <p:nvPr/>
        </p:nvSpPr>
        <p:spPr>
          <a:xfrm>
            <a:off x="671247" y="628650"/>
            <a:ext cx="10820400" cy="472052"/>
          </a:xfrm>
          <a:prstGeom prst="rect">
            <a:avLst/>
          </a:prstGeom>
        </p:spPr>
        <p:txBody>
          <a:bodyPr lIns="0" tIns="0" rIns="0" bIns="0" rtlCol="0" anchor="t">
            <a:spAutoFit/>
          </a:bodyPr>
          <a:lstStyle/>
          <a:p>
            <a:pPr defTabSz="609630">
              <a:lnSpc>
                <a:spcPts val="3467"/>
              </a:lnSpc>
              <a:spcBef>
                <a:spcPct val="0"/>
              </a:spcBef>
            </a:pPr>
            <a:r>
              <a:rPr lang="en-US" sz="4000" spc="562" dirty="0">
                <a:solidFill>
                  <a:srgbClr val="1E3C71"/>
                </a:solidFill>
                <a:latin typeface="Public Sans Bold"/>
              </a:rPr>
              <a:t>Building </a:t>
            </a:r>
            <a:r>
              <a:rPr lang="en-US" sz="4000" b="1" spc="562" dirty="0">
                <a:solidFill>
                  <a:srgbClr val="1E3C71"/>
                </a:solidFill>
                <a:latin typeface="Public Sans Bold"/>
              </a:rPr>
              <a:t>Project Plan</a:t>
            </a:r>
          </a:p>
        </p:txBody>
      </p:sp>
      <p:sp>
        <p:nvSpPr>
          <p:cNvPr id="3" name="AutoShape 3">
            <a:extLst>
              <a:ext uri="{FF2B5EF4-FFF2-40B4-BE49-F238E27FC236}">
                <a16:creationId xmlns:a16="http://schemas.microsoft.com/office/drawing/2014/main" id="{66788F3B-7932-BEF9-5D6C-49B488E256A4}"/>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1" name="TextBox 11">
            <a:extLst>
              <a:ext uri="{FF2B5EF4-FFF2-40B4-BE49-F238E27FC236}">
                <a16:creationId xmlns:a16="http://schemas.microsoft.com/office/drawing/2014/main" id="{92A94AB7-4A99-7A4F-1DF7-6D161FCD7F66}"/>
              </a:ext>
            </a:extLst>
          </p:cNvPr>
          <p:cNvSpPr txBox="1"/>
          <p:nvPr/>
        </p:nvSpPr>
        <p:spPr>
          <a:xfrm>
            <a:off x="806683" y="1798638"/>
            <a:ext cx="10739717" cy="3561744"/>
          </a:xfrm>
          <a:prstGeom prst="rect">
            <a:avLst/>
          </a:prstGeom>
        </p:spPr>
        <p:txBody>
          <a:bodyPr wrap="square" lIns="0" tIns="0" rIns="0" bIns="0" rtlCol="0" anchor="t">
            <a:spAutoFit/>
          </a:bodyPr>
          <a:lstStyle/>
          <a:p>
            <a:pPr marL="457223" indent="-457223" defTabSz="609630">
              <a:buFont typeface="Arial" panose="020B0604020202020204" pitchFamily="34" charset="0"/>
              <a:buChar char="•"/>
            </a:pPr>
            <a:r>
              <a:rPr lang="en-US" sz="2400" dirty="0">
                <a:solidFill>
                  <a:prstClr val="black"/>
                </a:solidFill>
                <a:latin typeface="Calibri"/>
              </a:rPr>
              <a:t>Congregation space: worship, program &amp; office</a:t>
            </a:r>
          </a:p>
          <a:p>
            <a:pPr marL="457223" indent="-457223" defTabSz="609630">
              <a:buFont typeface="Arial" panose="020B0604020202020204" pitchFamily="34" charset="0"/>
              <a:buChar char="•"/>
            </a:pPr>
            <a:r>
              <a:rPr lang="en-US" sz="2400" dirty="0">
                <a:solidFill>
                  <a:prstClr val="black"/>
                </a:solidFill>
                <a:latin typeface="Calibri"/>
              </a:rPr>
              <a:t>Social good space: program &amp; office </a:t>
            </a:r>
          </a:p>
          <a:p>
            <a:pPr marL="457223" indent="-457223" defTabSz="609630">
              <a:buFont typeface="Arial" panose="020B0604020202020204" pitchFamily="34" charset="0"/>
              <a:buChar char="•"/>
            </a:pPr>
            <a:r>
              <a:rPr lang="en-US" sz="2400" dirty="0">
                <a:solidFill>
                  <a:prstClr val="black"/>
                </a:solidFill>
                <a:latin typeface="Calibri"/>
              </a:rPr>
              <a:t>Ratio of Housing (Market, Affordable, Subsidized Rent)</a:t>
            </a:r>
          </a:p>
          <a:p>
            <a:pPr marL="457223" indent="-457223" defTabSz="609630">
              <a:buFont typeface="Arial" panose="020B0604020202020204" pitchFamily="34" charset="0"/>
              <a:buChar char="•"/>
            </a:pPr>
            <a:r>
              <a:rPr lang="en-US" sz="2400" dirty="0">
                <a:solidFill>
                  <a:prstClr val="black"/>
                </a:solidFill>
                <a:latin typeface="Calibri"/>
              </a:rPr>
              <a:t>Commercial space</a:t>
            </a:r>
          </a:p>
          <a:p>
            <a:pPr marL="457223" indent="-457223" defTabSz="609630">
              <a:buFont typeface="Arial" panose="020B0604020202020204" pitchFamily="34" charset="0"/>
              <a:buChar char="•"/>
            </a:pPr>
            <a:r>
              <a:rPr lang="en-US" sz="2400" dirty="0">
                <a:solidFill>
                  <a:prstClr val="black"/>
                </a:solidFill>
                <a:latin typeface="Calibri"/>
              </a:rPr>
              <a:t>Who will build and who will operate?</a:t>
            </a:r>
          </a:p>
          <a:p>
            <a:pPr marL="914423" lvl="1" indent="-457223" defTabSz="609630">
              <a:buFont typeface="Arial" panose="020B0604020202020204" pitchFamily="34" charset="0"/>
              <a:buChar char="•"/>
            </a:pPr>
            <a:r>
              <a:rPr lang="en-US" sz="2400" b="1" dirty="0">
                <a:solidFill>
                  <a:prstClr val="black"/>
                </a:solidFill>
                <a:latin typeface="Calibri"/>
              </a:rPr>
              <a:t>Capital/Build Budget</a:t>
            </a:r>
            <a:r>
              <a:rPr lang="en-US" sz="2400" dirty="0">
                <a:solidFill>
                  <a:prstClr val="black"/>
                </a:solidFill>
                <a:latin typeface="Calibri"/>
              </a:rPr>
              <a:t>: How much it will cost to build and open</a:t>
            </a:r>
          </a:p>
          <a:p>
            <a:pPr marL="914423" lvl="1" indent="-457223" defTabSz="609630">
              <a:buFont typeface="Arial" panose="020B0604020202020204" pitchFamily="34" charset="0"/>
              <a:buChar char="•"/>
            </a:pPr>
            <a:r>
              <a:rPr lang="en-US" sz="2400" b="1" dirty="0">
                <a:solidFill>
                  <a:prstClr val="black"/>
                </a:solidFill>
                <a:latin typeface="Calibri"/>
              </a:rPr>
              <a:t>Operating/Maintenance Budget</a:t>
            </a:r>
            <a:r>
              <a:rPr lang="en-US" sz="2400" dirty="0">
                <a:solidFill>
                  <a:prstClr val="black"/>
                </a:solidFill>
                <a:latin typeface="Calibri"/>
              </a:rPr>
              <a:t>: What the annual operating/program and maintenance budget looks like over 20 years</a:t>
            </a:r>
          </a:p>
          <a:p>
            <a:pPr marL="304815" indent="-304815" defTabSz="609630">
              <a:lnSpc>
                <a:spcPct val="150000"/>
              </a:lnSpc>
              <a:buFont typeface="Arial" panose="020B0604020202020204" pitchFamily="34" charset="0"/>
              <a:buChar char="•"/>
            </a:pPr>
            <a:endParaRPr lang="en-US" sz="2933" dirty="0">
              <a:solidFill>
                <a:srgbClr val="2B2C30"/>
              </a:solidFill>
              <a:latin typeface="Public Sans"/>
            </a:endParaRPr>
          </a:p>
        </p:txBody>
      </p:sp>
      <p:cxnSp>
        <p:nvCxnSpPr>
          <p:cNvPr id="8" name="Straight Arrow Connector 7">
            <a:extLst>
              <a:ext uri="{FF2B5EF4-FFF2-40B4-BE49-F238E27FC236}">
                <a16:creationId xmlns:a16="http://schemas.microsoft.com/office/drawing/2014/main" id="{5B487D32-1A5A-120C-AB7B-53CB00188063}"/>
              </a:ext>
            </a:extLst>
          </p:cNvPr>
          <p:cNvCxnSpPr/>
          <p:nvPr/>
        </p:nvCxnSpPr>
        <p:spPr>
          <a:xfrm flipV="1">
            <a:off x="711589" y="5551525"/>
            <a:ext cx="10739717" cy="1793"/>
          </a:xfrm>
          <a:prstGeom prst="straightConnector1">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8C4E36E2-5BE6-7046-C4B5-277BB6B78BA0}"/>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3625982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4961E-5F37-0A15-6BE3-34871ED2C24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CF78881-567F-6188-B5C0-5D1D9A96AB8F}"/>
              </a:ext>
            </a:extLst>
          </p:cNvPr>
          <p:cNvSpPr txBox="1"/>
          <p:nvPr/>
        </p:nvSpPr>
        <p:spPr>
          <a:xfrm>
            <a:off x="671247" y="628650"/>
            <a:ext cx="10820400" cy="472052"/>
          </a:xfrm>
          <a:prstGeom prst="rect">
            <a:avLst/>
          </a:prstGeom>
        </p:spPr>
        <p:txBody>
          <a:bodyPr lIns="0" tIns="0" rIns="0" bIns="0" rtlCol="0" anchor="t">
            <a:spAutoFit/>
          </a:bodyPr>
          <a:lstStyle/>
          <a:p>
            <a:pPr defTabSz="609630">
              <a:lnSpc>
                <a:spcPts val="3467"/>
              </a:lnSpc>
              <a:spcBef>
                <a:spcPct val="0"/>
              </a:spcBef>
            </a:pPr>
            <a:r>
              <a:rPr lang="en-US" sz="4000" b="1" spc="562" dirty="0">
                <a:solidFill>
                  <a:srgbClr val="1E3C71"/>
                </a:solidFill>
                <a:latin typeface="Public Sans Bold"/>
              </a:rPr>
              <a:t>OPTION MAPPING</a:t>
            </a:r>
          </a:p>
        </p:txBody>
      </p:sp>
      <p:sp>
        <p:nvSpPr>
          <p:cNvPr id="3" name="AutoShape 3">
            <a:extLst>
              <a:ext uri="{FF2B5EF4-FFF2-40B4-BE49-F238E27FC236}">
                <a16:creationId xmlns:a16="http://schemas.microsoft.com/office/drawing/2014/main" id="{A8D64075-A542-CD7E-DED3-967A01775A74}"/>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1" name="TextBox 11">
            <a:extLst>
              <a:ext uri="{FF2B5EF4-FFF2-40B4-BE49-F238E27FC236}">
                <a16:creationId xmlns:a16="http://schemas.microsoft.com/office/drawing/2014/main" id="{C1913EBA-812B-623A-9E28-BB989FAFCD39}"/>
              </a:ext>
            </a:extLst>
          </p:cNvPr>
          <p:cNvSpPr txBox="1"/>
          <p:nvPr/>
        </p:nvSpPr>
        <p:spPr>
          <a:xfrm>
            <a:off x="806683" y="1798638"/>
            <a:ext cx="10739717" cy="919739"/>
          </a:xfrm>
          <a:prstGeom prst="rect">
            <a:avLst/>
          </a:prstGeom>
        </p:spPr>
        <p:txBody>
          <a:bodyPr wrap="square" lIns="0" tIns="0" rIns="0" bIns="0" rtlCol="0" anchor="t">
            <a:spAutoFit/>
          </a:bodyPr>
          <a:lstStyle/>
          <a:p>
            <a:pPr>
              <a:lnSpc>
                <a:spcPct val="115000"/>
              </a:lnSpc>
              <a:spcAft>
                <a:spcPts val="533"/>
              </a:spcAft>
            </a:pPr>
            <a:r>
              <a:rPr lang="en-US" sz="2667" b="1" kern="100" dirty="0">
                <a:latin typeface="Aptos" panose="020B0004020202020204" pitchFamily="34" charset="0"/>
                <a:ea typeface="Aptos" panose="020B0004020202020204" pitchFamily="34" charset="0"/>
                <a:cs typeface="Times New Roman" panose="02020603050405020304" pitchFamily="18" charset="0"/>
              </a:rPr>
              <a:t>Design</a:t>
            </a:r>
            <a:r>
              <a:rPr lang="en-US" sz="2667" kern="100" dirty="0">
                <a:latin typeface="Aptos" panose="020B0004020202020204" pitchFamily="34" charset="0"/>
                <a:ea typeface="Aptos" panose="020B0004020202020204" pitchFamily="34" charset="0"/>
                <a:cs typeface="Times New Roman" panose="02020603050405020304" pitchFamily="18" charset="0"/>
              </a:rPr>
              <a:t>  2-3 options that provide opportunities to discuss, review, and refine to secure a final plan. </a:t>
            </a:r>
            <a:endParaRPr lang="en-US" sz="2933" dirty="0">
              <a:solidFill>
                <a:srgbClr val="2B2C30"/>
              </a:solidFill>
              <a:latin typeface="Public Sans"/>
            </a:endParaRPr>
          </a:p>
        </p:txBody>
      </p:sp>
      <p:cxnSp>
        <p:nvCxnSpPr>
          <p:cNvPr id="8" name="Straight Arrow Connector 7">
            <a:extLst>
              <a:ext uri="{FF2B5EF4-FFF2-40B4-BE49-F238E27FC236}">
                <a16:creationId xmlns:a16="http://schemas.microsoft.com/office/drawing/2014/main" id="{26A8307B-88B8-6330-5EE3-F6D13650E8E2}"/>
              </a:ext>
            </a:extLst>
          </p:cNvPr>
          <p:cNvCxnSpPr/>
          <p:nvPr/>
        </p:nvCxnSpPr>
        <p:spPr>
          <a:xfrm flipV="1">
            <a:off x="711589" y="5551525"/>
            <a:ext cx="10739717" cy="1793"/>
          </a:xfrm>
          <a:prstGeom prst="straightConnector1">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75C4DDC0-69C6-DEB4-7C65-3218D0F926C9}"/>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1924935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98790-8149-8DA3-000B-2C4B9FEED2F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FB004BC-1C8B-E713-F551-43332A1AD4F0}"/>
              </a:ext>
            </a:extLst>
          </p:cNvPr>
          <p:cNvSpPr txBox="1"/>
          <p:nvPr/>
        </p:nvSpPr>
        <p:spPr>
          <a:xfrm>
            <a:off x="671247" y="628650"/>
            <a:ext cx="10820400" cy="472052"/>
          </a:xfrm>
          <a:prstGeom prst="rect">
            <a:avLst/>
          </a:prstGeom>
        </p:spPr>
        <p:txBody>
          <a:bodyPr lIns="0" tIns="0" rIns="0" bIns="0" rtlCol="0" anchor="t">
            <a:spAutoFit/>
          </a:bodyPr>
          <a:lstStyle/>
          <a:p>
            <a:pPr defTabSz="609630">
              <a:lnSpc>
                <a:spcPts val="3467"/>
              </a:lnSpc>
              <a:spcBef>
                <a:spcPct val="0"/>
              </a:spcBef>
            </a:pPr>
            <a:r>
              <a:rPr lang="en-US" sz="4000" b="1" spc="562" dirty="0">
                <a:solidFill>
                  <a:srgbClr val="1E3C71"/>
                </a:solidFill>
                <a:latin typeface="Public Sans Bold"/>
              </a:rPr>
              <a:t>PRELIMARY IMPLEMENTATION PLAN</a:t>
            </a:r>
          </a:p>
        </p:txBody>
      </p:sp>
      <p:sp>
        <p:nvSpPr>
          <p:cNvPr id="3" name="AutoShape 3">
            <a:extLst>
              <a:ext uri="{FF2B5EF4-FFF2-40B4-BE49-F238E27FC236}">
                <a16:creationId xmlns:a16="http://schemas.microsoft.com/office/drawing/2014/main" id="{2D61E05D-42F1-D789-3278-2B7470C252DA}"/>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4" name="TextBox 11">
            <a:extLst>
              <a:ext uri="{FF2B5EF4-FFF2-40B4-BE49-F238E27FC236}">
                <a16:creationId xmlns:a16="http://schemas.microsoft.com/office/drawing/2014/main" id="{E1BE7D33-30B3-2410-9396-F1D0D13986D2}"/>
              </a:ext>
            </a:extLst>
          </p:cNvPr>
          <p:cNvSpPr txBox="1"/>
          <p:nvPr/>
        </p:nvSpPr>
        <p:spPr>
          <a:xfrm>
            <a:off x="867338" y="1584218"/>
            <a:ext cx="10457323" cy="4482830"/>
          </a:xfrm>
          <a:prstGeom prst="rect">
            <a:avLst/>
          </a:prstGeom>
        </p:spPr>
        <p:txBody>
          <a:bodyPr wrap="square" lIns="0" tIns="0" rIns="0" bIns="0" rtlCol="0" anchor="t">
            <a:spAutoFit/>
          </a:bodyPr>
          <a:lstStyle/>
          <a:p>
            <a:pPr>
              <a:lnSpc>
                <a:spcPct val="115000"/>
              </a:lnSpc>
              <a:spcAft>
                <a:spcPts val="533"/>
              </a:spcAft>
            </a:pPr>
            <a:r>
              <a:rPr lang="en-US" sz="2400" kern="100" dirty="0">
                <a:latin typeface="Aptos" panose="020B0004020202020204" pitchFamily="34" charset="0"/>
                <a:ea typeface="Aptos" panose="020B0004020202020204" pitchFamily="34" charset="0"/>
                <a:cs typeface="Times New Roman" panose="02020603050405020304" pitchFamily="18" charset="0"/>
              </a:rPr>
              <a:t>Develop an implementation plan that shows </a:t>
            </a:r>
          </a:p>
          <a:p>
            <a:pPr marL="342900" indent="-342900">
              <a:lnSpc>
                <a:spcPct val="115000"/>
              </a:lnSpc>
              <a:spcAft>
                <a:spcPts val="533"/>
              </a:spcAft>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The timeframe</a:t>
            </a:r>
          </a:p>
          <a:p>
            <a:pPr marL="342900" indent="-342900">
              <a:lnSpc>
                <a:spcPct val="115000"/>
              </a:lnSpc>
              <a:spcAft>
                <a:spcPts val="533"/>
              </a:spcAft>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The financing needs </a:t>
            </a:r>
          </a:p>
          <a:p>
            <a:pPr marL="800100" lvl="1" indent="-342900">
              <a:lnSpc>
                <a:spcPct val="115000"/>
              </a:lnSpc>
              <a:spcAft>
                <a:spcPts val="533"/>
              </a:spcAft>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A schedule and budget for pre-development studies, fees and other expenses</a:t>
            </a:r>
          </a:p>
          <a:p>
            <a:pPr marL="800100" lvl="1" indent="-342900">
              <a:lnSpc>
                <a:spcPct val="115000"/>
              </a:lnSpc>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A list of possible grants, financing options, and incentives that may be available to support this phase of work</a:t>
            </a:r>
          </a:p>
          <a:p>
            <a:pPr marL="342900" indent="-342900">
              <a:lnSpc>
                <a:spcPct val="115000"/>
              </a:lnSpc>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Recommendations for how to build the capacity of the church to lead and move through the project</a:t>
            </a:r>
          </a:p>
          <a:p>
            <a:pPr marL="342900" indent="-342900">
              <a:lnSpc>
                <a:spcPct val="115000"/>
              </a:lnSpc>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Recommendations for ways to proceed through the implementation plan</a:t>
            </a:r>
          </a:p>
        </p:txBody>
      </p:sp>
      <p:sp>
        <p:nvSpPr>
          <p:cNvPr id="5" name="TextBox 4">
            <a:extLst>
              <a:ext uri="{FF2B5EF4-FFF2-40B4-BE49-F238E27FC236}">
                <a16:creationId xmlns:a16="http://schemas.microsoft.com/office/drawing/2014/main" id="{572D9639-B330-E5F6-0747-6C9E0EAB8770}"/>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11693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E5E9-B790-88F0-3CD0-ABD74F2B356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7F5B3F9-3B53-9DA1-815C-FA0514C0D9E9}"/>
              </a:ext>
            </a:extLst>
          </p:cNvPr>
          <p:cNvSpPr txBox="1"/>
          <p:nvPr/>
        </p:nvSpPr>
        <p:spPr>
          <a:xfrm>
            <a:off x="671247" y="628650"/>
            <a:ext cx="10820400" cy="485582"/>
          </a:xfrm>
          <a:prstGeom prst="rect">
            <a:avLst/>
          </a:prstGeom>
        </p:spPr>
        <p:txBody>
          <a:bodyPr lIns="0" tIns="0" rIns="0" bIns="0" rtlCol="0" anchor="t">
            <a:spAutoFit/>
          </a:bodyPr>
          <a:lstStyle/>
          <a:p>
            <a:pPr defTabSz="609630">
              <a:lnSpc>
                <a:spcPts val="3467"/>
              </a:lnSpc>
              <a:spcBef>
                <a:spcPct val="0"/>
              </a:spcBef>
            </a:pPr>
            <a:r>
              <a:rPr lang="en-US" sz="4400" spc="562" dirty="0">
                <a:solidFill>
                  <a:srgbClr val="1E3C71"/>
                </a:solidFill>
                <a:latin typeface="Public Sans Bold"/>
              </a:rPr>
              <a:t>Role of </a:t>
            </a:r>
            <a:r>
              <a:rPr lang="en-US" sz="4400" b="1" spc="562" dirty="0">
                <a:solidFill>
                  <a:srgbClr val="1E3C71"/>
                </a:solidFill>
                <a:latin typeface="Public Sans Bold"/>
              </a:rPr>
              <a:t>Advisory Committees</a:t>
            </a:r>
          </a:p>
        </p:txBody>
      </p:sp>
      <p:sp>
        <p:nvSpPr>
          <p:cNvPr id="3" name="AutoShape 3">
            <a:extLst>
              <a:ext uri="{FF2B5EF4-FFF2-40B4-BE49-F238E27FC236}">
                <a16:creationId xmlns:a16="http://schemas.microsoft.com/office/drawing/2014/main" id="{EA6E8D08-7C75-EA32-DA6E-AB187A3B7D95}"/>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1" name="TextBox 11">
            <a:extLst>
              <a:ext uri="{FF2B5EF4-FFF2-40B4-BE49-F238E27FC236}">
                <a16:creationId xmlns:a16="http://schemas.microsoft.com/office/drawing/2014/main" id="{B3C971C0-BB32-F39F-3625-122826AEC791}"/>
              </a:ext>
            </a:extLst>
          </p:cNvPr>
          <p:cNvSpPr txBox="1"/>
          <p:nvPr/>
        </p:nvSpPr>
        <p:spPr>
          <a:xfrm>
            <a:off x="914400" y="2057400"/>
            <a:ext cx="10073640" cy="2398862"/>
          </a:xfrm>
          <a:prstGeom prst="rect">
            <a:avLst/>
          </a:prstGeom>
        </p:spPr>
        <p:txBody>
          <a:bodyPr wrap="square" lIns="0" tIns="0" rIns="0" bIns="0" rtlCol="0" anchor="t">
            <a:spAutoFit/>
          </a:bodyPr>
          <a:lstStyle/>
          <a:p>
            <a:pPr marL="381019" indent="-381019" defTabSz="609630">
              <a:buFont typeface="Arial" panose="020B0604020202020204" pitchFamily="34" charset="0"/>
              <a:buChar char="•"/>
            </a:pPr>
            <a:r>
              <a:rPr lang="en-US" sz="2933" dirty="0">
                <a:solidFill>
                  <a:prstClr val="black"/>
                </a:solidFill>
                <a:latin typeface="Calibri"/>
              </a:rPr>
              <a:t>Be the keepers of the vision and priorities</a:t>
            </a:r>
          </a:p>
          <a:p>
            <a:pPr marL="381019" indent="-381019" defTabSz="609630">
              <a:buFont typeface="Arial" panose="020B0604020202020204" pitchFamily="34" charset="0"/>
              <a:buChar char="•"/>
            </a:pPr>
            <a:r>
              <a:rPr lang="en-US" sz="2933" dirty="0">
                <a:solidFill>
                  <a:prstClr val="black"/>
                </a:solidFill>
                <a:latin typeface="Calibri"/>
              </a:rPr>
              <a:t>Secure external experts </a:t>
            </a:r>
          </a:p>
          <a:p>
            <a:pPr marL="381019" indent="-381019" defTabSz="609630">
              <a:buFont typeface="Arial" panose="020B0604020202020204" pitchFamily="34" charset="0"/>
              <a:buChar char="•"/>
            </a:pPr>
            <a:r>
              <a:rPr lang="en-US" sz="2933" dirty="0">
                <a:solidFill>
                  <a:prstClr val="black"/>
                </a:solidFill>
                <a:latin typeface="Calibri"/>
              </a:rPr>
              <a:t>Communicate progress and updates to the congregation</a:t>
            </a:r>
          </a:p>
          <a:p>
            <a:pPr marL="381019" indent="-381019" defTabSz="609630">
              <a:buFont typeface="Arial" panose="020B0604020202020204" pitchFamily="34" charset="0"/>
              <a:buChar char="•"/>
            </a:pPr>
            <a:r>
              <a:rPr lang="en-US" sz="2933" dirty="0">
                <a:solidFill>
                  <a:prstClr val="black"/>
                </a:solidFill>
                <a:latin typeface="Calibri"/>
              </a:rPr>
              <a:t>Communicate and liaise with national office and Presbytery</a:t>
            </a:r>
          </a:p>
          <a:p>
            <a:pPr marL="304815" indent="-304815" defTabSz="609630">
              <a:lnSpc>
                <a:spcPct val="150000"/>
              </a:lnSpc>
              <a:buFont typeface="Arial" panose="020B0604020202020204" pitchFamily="34" charset="0"/>
              <a:buChar char="•"/>
            </a:pPr>
            <a:endParaRPr lang="en-US" sz="2933" dirty="0">
              <a:solidFill>
                <a:srgbClr val="2B2C30"/>
              </a:solidFill>
              <a:latin typeface="Public Sans"/>
            </a:endParaRPr>
          </a:p>
        </p:txBody>
      </p:sp>
      <p:sp>
        <p:nvSpPr>
          <p:cNvPr id="19" name="Freeform 3">
            <a:extLst>
              <a:ext uri="{FF2B5EF4-FFF2-40B4-BE49-F238E27FC236}">
                <a16:creationId xmlns:a16="http://schemas.microsoft.com/office/drawing/2014/main" id="{E55A6F21-9B91-CB5C-FE59-C4369A32AB18}"/>
              </a:ext>
            </a:extLst>
          </p:cNvPr>
          <p:cNvSpPr/>
          <p:nvPr/>
        </p:nvSpPr>
        <p:spPr>
          <a:xfrm>
            <a:off x="671728" y="5795787"/>
            <a:ext cx="7657465" cy="828483"/>
          </a:xfrm>
          <a:custGeom>
            <a:avLst/>
            <a:gdLst/>
            <a:ahLst/>
            <a:cxnLst/>
            <a:rect l="l" t="t" r="r" b="b"/>
            <a:pathLst>
              <a:path w="8265620" h="893137">
                <a:moveTo>
                  <a:pt x="0" y="0"/>
                </a:moveTo>
                <a:lnTo>
                  <a:pt x="8265620" y="0"/>
                </a:lnTo>
                <a:lnTo>
                  <a:pt x="8265620" y="893137"/>
                </a:lnTo>
                <a:lnTo>
                  <a:pt x="0" y="893137"/>
                </a:lnTo>
                <a:lnTo>
                  <a:pt x="0" y="0"/>
                </a:lnTo>
                <a:close/>
              </a:path>
            </a:pathLst>
          </a:custGeom>
          <a:blipFill>
            <a:blip r:embed="rId3"/>
            <a:stretch>
              <a:fillRect t="-2828"/>
            </a:stretch>
          </a:blipFill>
        </p:spPr>
        <p:txBody>
          <a:bodyPr/>
          <a:lstStyle/>
          <a:p>
            <a:pPr defTabSz="609630"/>
            <a:endParaRPr lang="en-US" sz="1200">
              <a:solidFill>
                <a:prstClr val="black"/>
              </a:solidFill>
              <a:latin typeface="Calibri"/>
            </a:endParaRPr>
          </a:p>
        </p:txBody>
      </p:sp>
      <p:cxnSp>
        <p:nvCxnSpPr>
          <p:cNvPr id="8" name="Straight Arrow Connector 7">
            <a:extLst>
              <a:ext uri="{FF2B5EF4-FFF2-40B4-BE49-F238E27FC236}">
                <a16:creationId xmlns:a16="http://schemas.microsoft.com/office/drawing/2014/main" id="{E0EF7930-4712-9A53-C34C-2DD383E9385E}"/>
              </a:ext>
            </a:extLst>
          </p:cNvPr>
          <p:cNvCxnSpPr/>
          <p:nvPr/>
        </p:nvCxnSpPr>
        <p:spPr>
          <a:xfrm flipV="1">
            <a:off x="711589" y="5551525"/>
            <a:ext cx="10739717" cy="1793"/>
          </a:xfrm>
          <a:prstGeom prst="straightConnector1">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AE2BF338-CF37-A7DA-2EBD-EF0E8E03D9FB}"/>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1002576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F0A50-DE5D-2B3B-7939-13AFCB6D261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460BEDC-0EC0-0314-C87C-E6DBD94DF8FB}"/>
              </a:ext>
            </a:extLst>
          </p:cNvPr>
          <p:cNvSpPr txBox="1"/>
          <p:nvPr/>
        </p:nvSpPr>
        <p:spPr>
          <a:xfrm>
            <a:off x="671247" y="628650"/>
            <a:ext cx="10820400" cy="499111"/>
          </a:xfrm>
          <a:prstGeom prst="rect">
            <a:avLst/>
          </a:prstGeom>
        </p:spPr>
        <p:txBody>
          <a:bodyPr lIns="0" tIns="0" rIns="0" bIns="0" rtlCol="0" anchor="t">
            <a:spAutoFit/>
          </a:bodyPr>
          <a:lstStyle/>
          <a:p>
            <a:pPr defTabSz="609630">
              <a:lnSpc>
                <a:spcPts val="3467"/>
              </a:lnSpc>
              <a:spcBef>
                <a:spcPct val="0"/>
              </a:spcBef>
            </a:pPr>
            <a:r>
              <a:rPr lang="en-US" sz="4800" spc="562" dirty="0">
                <a:solidFill>
                  <a:srgbClr val="1E3C71"/>
                </a:solidFill>
                <a:latin typeface="Public Sans Bold"/>
              </a:rPr>
              <a:t>Helpful Committee</a:t>
            </a:r>
          </a:p>
        </p:txBody>
      </p:sp>
      <p:sp>
        <p:nvSpPr>
          <p:cNvPr id="3" name="AutoShape 3">
            <a:extLst>
              <a:ext uri="{FF2B5EF4-FFF2-40B4-BE49-F238E27FC236}">
                <a16:creationId xmlns:a16="http://schemas.microsoft.com/office/drawing/2014/main" id="{2DD0CFE2-FB12-6095-786D-41852E46DA51}"/>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1" name="TextBox 11">
            <a:extLst>
              <a:ext uri="{FF2B5EF4-FFF2-40B4-BE49-F238E27FC236}">
                <a16:creationId xmlns:a16="http://schemas.microsoft.com/office/drawing/2014/main" id="{0BAE405F-C706-6B49-82FC-0979C040CBD0}"/>
              </a:ext>
            </a:extLst>
          </p:cNvPr>
          <p:cNvSpPr txBox="1"/>
          <p:nvPr/>
        </p:nvSpPr>
        <p:spPr>
          <a:xfrm>
            <a:off x="1655095" y="1747312"/>
            <a:ext cx="10073640" cy="3931076"/>
          </a:xfrm>
          <a:prstGeom prst="rect">
            <a:avLst/>
          </a:prstGeom>
        </p:spPr>
        <p:txBody>
          <a:bodyPr wrap="square" lIns="0" tIns="0" rIns="0" bIns="0" rtlCol="0" anchor="t">
            <a:spAutoFit/>
          </a:bodyPr>
          <a:lstStyle/>
          <a:p>
            <a:pPr marL="381019" indent="-381019" defTabSz="609630">
              <a:buFont typeface="Arial" panose="020B0604020202020204" pitchFamily="34" charset="0"/>
              <a:buChar char="•"/>
            </a:pPr>
            <a:r>
              <a:rPr lang="en-US" sz="2400" dirty="0">
                <a:solidFill>
                  <a:prstClr val="black"/>
                </a:solidFill>
                <a:latin typeface="Calibri"/>
              </a:rPr>
              <a:t>is well connected to members of the congregation/presbytery </a:t>
            </a:r>
          </a:p>
          <a:p>
            <a:pPr marL="381019" indent="-381019" defTabSz="609630">
              <a:buFont typeface="Arial" panose="020B0604020202020204" pitchFamily="34" charset="0"/>
              <a:buChar char="•"/>
            </a:pPr>
            <a:r>
              <a:rPr lang="en-US" sz="2400" dirty="0">
                <a:solidFill>
                  <a:prstClr val="black"/>
                </a:solidFill>
                <a:latin typeface="Calibri"/>
              </a:rPr>
              <a:t>bridge connections to the community and local agencies</a:t>
            </a:r>
          </a:p>
          <a:p>
            <a:pPr marL="381019" indent="-381019" defTabSz="609630">
              <a:buFont typeface="Arial" panose="020B0604020202020204" pitchFamily="34" charset="0"/>
              <a:buChar char="•"/>
            </a:pPr>
            <a:r>
              <a:rPr lang="en-US" sz="2400" dirty="0">
                <a:solidFill>
                  <a:prstClr val="black"/>
                </a:solidFill>
                <a:latin typeface="Calibri"/>
              </a:rPr>
              <a:t>help the project stay on track with its vision</a:t>
            </a:r>
          </a:p>
          <a:p>
            <a:pPr marL="381019" indent="-381019" defTabSz="609630">
              <a:buFont typeface="Arial" panose="020B0604020202020204" pitchFamily="34" charset="0"/>
              <a:buChar char="•"/>
            </a:pPr>
            <a:r>
              <a:rPr lang="en-US" sz="2400" dirty="0">
                <a:solidFill>
                  <a:prstClr val="black"/>
                </a:solidFill>
                <a:latin typeface="Calibri"/>
              </a:rPr>
              <a:t>keep the congregation motivated – are good listeners and strong communicators</a:t>
            </a:r>
          </a:p>
          <a:p>
            <a:pPr marL="381019" indent="-381019" defTabSz="609630">
              <a:buFont typeface="Arial" panose="020B0604020202020204" pitchFamily="34" charset="0"/>
              <a:buChar char="•"/>
            </a:pPr>
            <a:r>
              <a:rPr lang="en-US" sz="2400" dirty="0">
                <a:solidFill>
                  <a:prstClr val="black"/>
                </a:solidFill>
                <a:latin typeface="Calibri"/>
              </a:rPr>
              <a:t>build the trust of the community and get them excited</a:t>
            </a:r>
          </a:p>
          <a:p>
            <a:pPr marL="381019" indent="-381019" defTabSz="609630">
              <a:buFont typeface="Arial" panose="020B0604020202020204" pitchFamily="34" charset="0"/>
              <a:buChar char="•"/>
            </a:pPr>
            <a:r>
              <a:rPr lang="en-US" sz="2400" dirty="0">
                <a:solidFill>
                  <a:prstClr val="black"/>
                </a:solidFill>
                <a:latin typeface="Calibri"/>
              </a:rPr>
              <a:t>They have time and energy</a:t>
            </a:r>
          </a:p>
          <a:p>
            <a:pPr marL="381019" indent="-381019" defTabSz="609630">
              <a:buFont typeface="Arial" panose="020B0604020202020204" pitchFamily="34" charset="0"/>
              <a:buChar char="•"/>
            </a:pPr>
            <a:r>
              <a:rPr lang="en-US" sz="2400" dirty="0">
                <a:solidFill>
                  <a:prstClr val="black"/>
                </a:solidFill>
                <a:latin typeface="Calibri"/>
              </a:rPr>
              <a:t>Can come from another congregation or community members</a:t>
            </a:r>
          </a:p>
          <a:p>
            <a:pPr marL="381019" indent="-381019" defTabSz="609630">
              <a:buFont typeface="Arial" panose="020B0604020202020204" pitchFamily="34" charset="0"/>
              <a:buChar char="•"/>
            </a:pPr>
            <a:r>
              <a:rPr lang="en-US" sz="2400" dirty="0">
                <a:solidFill>
                  <a:prstClr val="black"/>
                </a:solidFill>
                <a:latin typeface="Calibri"/>
              </a:rPr>
              <a:t>Staying power, Able to see the project to completion (often 5-10 years)</a:t>
            </a:r>
          </a:p>
          <a:p>
            <a:pPr marL="304815" indent="-304815" defTabSz="609630">
              <a:lnSpc>
                <a:spcPct val="150000"/>
              </a:lnSpc>
              <a:buFont typeface="Arial" panose="020B0604020202020204" pitchFamily="34" charset="0"/>
              <a:buChar char="•"/>
            </a:pPr>
            <a:endParaRPr lang="en-US" sz="2933" dirty="0">
              <a:solidFill>
                <a:srgbClr val="2B2C30"/>
              </a:solidFill>
              <a:latin typeface="Public Sans"/>
            </a:endParaRPr>
          </a:p>
        </p:txBody>
      </p:sp>
      <p:sp>
        <p:nvSpPr>
          <p:cNvPr id="19" name="Freeform 3">
            <a:extLst>
              <a:ext uri="{FF2B5EF4-FFF2-40B4-BE49-F238E27FC236}">
                <a16:creationId xmlns:a16="http://schemas.microsoft.com/office/drawing/2014/main" id="{F12DCA7C-138E-6027-B079-763FD1966CC4}"/>
              </a:ext>
            </a:extLst>
          </p:cNvPr>
          <p:cNvSpPr/>
          <p:nvPr/>
        </p:nvSpPr>
        <p:spPr>
          <a:xfrm>
            <a:off x="671728" y="5795787"/>
            <a:ext cx="7657465" cy="828483"/>
          </a:xfrm>
          <a:custGeom>
            <a:avLst/>
            <a:gdLst/>
            <a:ahLst/>
            <a:cxnLst/>
            <a:rect l="l" t="t" r="r" b="b"/>
            <a:pathLst>
              <a:path w="8265620" h="893137">
                <a:moveTo>
                  <a:pt x="0" y="0"/>
                </a:moveTo>
                <a:lnTo>
                  <a:pt x="8265620" y="0"/>
                </a:lnTo>
                <a:lnTo>
                  <a:pt x="8265620" y="893137"/>
                </a:lnTo>
                <a:lnTo>
                  <a:pt x="0" y="893137"/>
                </a:lnTo>
                <a:lnTo>
                  <a:pt x="0" y="0"/>
                </a:lnTo>
                <a:close/>
              </a:path>
            </a:pathLst>
          </a:custGeom>
          <a:blipFill>
            <a:blip r:embed="rId3"/>
            <a:stretch>
              <a:fillRect t="-2828"/>
            </a:stretch>
          </a:blipFill>
        </p:spPr>
        <p:txBody>
          <a:bodyPr/>
          <a:lstStyle/>
          <a:p>
            <a:pPr defTabSz="609630"/>
            <a:endParaRPr lang="en-US" sz="1200">
              <a:solidFill>
                <a:prstClr val="black"/>
              </a:solidFill>
              <a:latin typeface="Calibri"/>
            </a:endParaRPr>
          </a:p>
        </p:txBody>
      </p:sp>
      <p:cxnSp>
        <p:nvCxnSpPr>
          <p:cNvPr id="8" name="Straight Arrow Connector 7">
            <a:extLst>
              <a:ext uri="{FF2B5EF4-FFF2-40B4-BE49-F238E27FC236}">
                <a16:creationId xmlns:a16="http://schemas.microsoft.com/office/drawing/2014/main" id="{B3617AAA-CFFE-6B6B-4486-82A28C86ED72}"/>
              </a:ext>
            </a:extLst>
          </p:cNvPr>
          <p:cNvCxnSpPr/>
          <p:nvPr/>
        </p:nvCxnSpPr>
        <p:spPr>
          <a:xfrm flipV="1">
            <a:off x="711589" y="5551525"/>
            <a:ext cx="10739717" cy="1793"/>
          </a:xfrm>
          <a:prstGeom prst="straightConnector1">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90160CCA-4105-60E1-4F4A-93C77C30B0F0}"/>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1907726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EBA0-B1C8-6483-DA68-E425A75AB80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51F5F6B-F016-636E-78DA-F8AF09E048FF}"/>
              </a:ext>
            </a:extLst>
          </p:cNvPr>
          <p:cNvSpPr txBox="1"/>
          <p:nvPr/>
        </p:nvSpPr>
        <p:spPr>
          <a:xfrm>
            <a:off x="671247" y="628650"/>
            <a:ext cx="10820400" cy="408894"/>
          </a:xfrm>
          <a:prstGeom prst="rect">
            <a:avLst/>
          </a:prstGeom>
        </p:spPr>
        <p:txBody>
          <a:bodyPr lIns="0" tIns="0" rIns="0" bIns="0" rtlCol="0" anchor="t">
            <a:spAutoFit/>
          </a:bodyPr>
          <a:lstStyle/>
          <a:p>
            <a:pPr defTabSz="609630">
              <a:lnSpc>
                <a:spcPts val="3467"/>
              </a:lnSpc>
              <a:spcBef>
                <a:spcPct val="0"/>
              </a:spcBef>
            </a:pPr>
            <a:r>
              <a:rPr lang="en-US" sz="2476" spc="562" dirty="0">
                <a:solidFill>
                  <a:srgbClr val="1E3C71"/>
                </a:solidFill>
                <a:latin typeface="Public Sans Bold"/>
              </a:rPr>
              <a:t>Not Helpful Committee</a:t>
            </a:r>
          </a:p>
        </p:txBody>
      </p:sp>
      <p:sp>
        <p:nvSpPr>
          <p:cNvPr id="3" name="AutoShape 3">
            <a:extLst>
              <a:ext uri="{FF2B5EF4-FFF2-40B4-BE49-F238E27FC236}">
                <a16:creationId xmlns:a16="http://schemas.microsoft.com/office/drawing/2014/main" id="{B896F3F6-0201-602A-CA37-B6411BBC6DDC}"/>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1" name="TextBox 11">
            <a:extLst>
              <a:ext uri="{FF2B5EF4-FFF2-40B4-BE49-F238E27FC236}">
                <a16:creationId xmlns:a16="http://schemas.microsoft.com/office/drawing/2014/main" id="{81EE521F-9B89-6558-6B58-2697FF5890B7}"/>
              </a:ext>
            </a:extLst>
          </p:cNvPr>
          <p:cNvSpPr txBox="1"/>
          <p:nvPr/>
        </p:nvSpPr>
        <p:spPr>
          <a:xfrm>
            <a:off x="847375" y="1487662"/>
            <a:ext cx="10073640" cy="3488006"/>
          </a:xfrm>
          <a:prstGeom prst="rect">
            <a:avLst/>
          </a:prstGeom>
        </p:spPr>
        <p:txBody>
          <a:bodyPr wrap="square" lIns="0" tIns="0" rIns="0" bIns="0" rtlCol="0" anchor="t">
            <a:spAutoFit/>
          </a:bodyPr>
          <a:lstStyle/>
          <a:p>
            <a:pPr marL="381019" indent="-381019" defTabSz="609630">
              <a:buFont typeface="Arial" panose="020B0604020202020204" pitchFamily="34" charset="0"/>
              <a:buChar char="•"/>
            </a:pPr>
            <a:r>
              <a:rPr lang="en-US" sz="2400" dirty="0">
                <a:solidFill>
                  <a:prstClr val="black"/>
                </a:solidFill>
                <a:latin typeface="Calibri"/>
              </a:rPr>
              <a:t>Tries to do the work in lieu of hiring experts</a:t>
            </a:r>
          </a:p>
          <a:p>
            <a:pPr marL="990650" lvl="2" indent="-381019" defTabSz="609630">
              <a:buFont typeface="Arial" panose="020B0604020202020204" pitchFamily="34" charset="0"/>
              <a:buChar char="•"/>
            </a:pPr>
            <a:r>
              <a:rPr lang="en-US" sz="2400" dirty="0">
                <a:solidFill>
                  <a:prstClr val="black"/>
                </a:solidFill>
                <a:latin typeface="Calibri"/>
              </a:rPr>
              <a:t>Committee members may have experience (development, real estate, construction, finance, architecture, engineering, law, project management) but these are roles that will be filled by professionals at each stage</a:t>
            </a:r>
          </a:p>
          <a:p>
            <a:pPr marL="381019" indent="-381019" defTabSz="609630">
              <a:buFont typeface="Arial" panose="020B0604020202020204" pitchFamily="34" charset="0"/>
              <a:buChar char="•"/>
            </a:pPr>
            <a:r>
              <a:rPr lang="en-US" sz="2400" dirty="0">
                <a:solidFill>
                  <a:prstClr val="black"/>
                </a:solidFill>
                <a:latin typeface="Calibri"/>
              </a:rPr>
              <a:t>Churches are not expected to become developers - you want to focus on ministry! </a:t>
            </a:r>
          </a:p>
          <a:p>
            <a:pPr marL="381019" indent="-381019" defTabSz="609630">
              <a:buFont typeface="Arial" panose="020B0604020202020204" pitchFamily="34" charset="0"/>
              <a:buChar char="•"/>
            </a:pPr>
            <a:endParaRPr lang="en-US" sz="2933" dirty="0">
              <a:solidFill>
                <a:prstClr val="black"/>
              </a:solidFill>
              <a:latin typeface="Calibri"/>
            </a:endParaRPr>
          </a:p>
          <a:p>
            <a:pPr marL="381019" indent="-381019" defTabSz="609630">
              <a:buFont typeface="Arial" panose="020B0604020202020204" pitchFamily="34" charset="0"/>
              <a:buChar char="•"/>
            </a:pPr>
            <a:endParaRPr lang="en-US" sz="2933" dirty="0">
              <a:solidFill>
                <a:prstClr val="black"/>
              </a:solidFill>
              <a:latin typeface="Calibri"/>
            </a:endParaRPr>
          </a:p>
        </p:txBody>
      </p:sp>
      <p:sp>
        <p:nvSpPr>
          <p:cNvPr id="19" name="Freeform 3">
            <a:extLst>
              <a:ext uri="{FF2B5EF4-FFF2-40B4-BE49-F238E27FC236}">
                <a16:creationId xmlns:a16="http://schemas.microsoft.com/office/drawing/2014/main" id="{A96646C5-BEF2-2BD9-8900-3EE827FE0C10}"/>
              </a:ext>
            </a:extLst>
          </p:cNvPr>
          <p:cNvSpPr/>
          <p:nvPr/>
        </p:nvSpPr>
        <p:spPr>
          <a:xfrm>
            <a:off x="671728" y="5795787"/>
            <a:ext cx="7657465" cy="828483"/>
          </a:xfrm>
          <a:custGeom>
            <a:avLst/>
            <a:gdLst/>
            <a:ahLst/>
            <a:cxnLst/>
            <a:rect l="l" t="t" r="r" b="b"/>
            <a:pathLst>
              <a:path w="8265620" h="893137">
                <a:moveTo>
                  <a:pt x="0" y="0"/>
                </a:moveTo>
                <a:lnTo>
                  <a:pt x="8265620" y="0"/>
                </a:lnTo>
                <a:lnTo>
                  <a:pt x="8265620" y="893137"/>
                </a:lnTo>
                <a:lnTo>
                  <a:pt x="0" y="893137"/>
                </a:lnTo>
                <a:lnTo>
                  <a:pt x="0" y="0"/>
                </a:lnTo>
                <a:close/>
              </a:path>
            </a:pathLst>
          </a:custGeom>
          <a:blipFill>
            <a:blip r:embed="rId3"/>
            <a:stretch>
              <a:fillRect t="-2828"/>
            </a:stretch>
          </a:blipFill>
        </p:spPr>
        <p:txBody>
          <a:bodyPr/>
          <a:lstStyle/>
          <a:p>
            <a:pPr defTabSz="609630"/>
            <a:endParaRPr lang="en-US" sz="1200">
              <a:solidFill>
                <a:prstClr val="black"/>
              </a:solidFill>
              <a:latin typeface="Calibri"/>
            </a:endParaRPr>
          </a:p>
        </p:txBody>
      </p:sp>
      <p:cxnSp>
        <p:nvCxnSpPr>
          <p:cNvPr id="8" name="Straight Arrow Connector 7">
            <a:extLst>
              <a:ext uri="{FF2B5EF4-FFF2-40B4-BE49-F238E27FC236}">
                <a16:creationId xmlns:a16="http://schemas.microsoft.com/office/drawing/2014/main" id="{215DAD7B-C9BF-E398-9B23-FEB37E8F3EAB}"/>
              </a:ext>
            </a:extLst>
          </p:cNvPr>
          <p:cNvCxnSpPr/>
          <p:nvPr/>
        </p:nvCxnSpPr>
        <p:spPr>
          <a:xfrm flipV="1">
            <a:off x="711589" y="5551525"/>
            <a:ext cx="10739717" cy="1793"/>
          </a:xfrm>
          <a:prstGeom prst="straightConnector1">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48ECE415-74F3-394C-E706-6E9EDF6939B9}"/>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1559085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31DE-48F2-753C-5460-3B3E92B18114}"/>
              </a:ext>
            </a:extLst>
          </p:cNvPr>
          <p:cNvSpPr>
            <a:spLocks noGrp="1"/>
          </p:cNvSpPr>
          <p:nvPr>
            <p:ph type="title"/>
          </p:nvPr>
        </p:nvSpPr>
        <p:spPr/>
        <p:txBody>
          <a:bodyPr/>
          <a:lstStyle/>
          <a:p>
            <a:r>
              <a:rPr lang="en-US" dirty="0"/>
              <a:t>What are key challenges &amp; opportunities?</a:t>
            </a:r>
          </a:p>
        </p:txBody>
      </p:sp>
      <p:sp>
        <p:nvSpPr>
          <p:cNvPr id="3" name="Content Placeholder 2">
            <a:extLst>
              <a:ext uri="{FF2B5EF4-FFF2-40B4-BE49-F238E27FC236}">
                <a16:creationId xmlns:a16="http://schemas.microsoft.com/office/drawing/2014/main" id="{ABB59078-493B-2456-9A71-287AA0195353}"/>
              </a:ext>
            </a:extLst>
          </p:cNvPr>
          <p:cNvSpPr>
            <a:spLocks noGrp="1"/>
          </p:cNvSpPr>
          <p:nvPr>
            <p:ph idx="1"/>
          </p:nvPr>
        </p:nvSpPr>
        <p:spPr/>
        <p:txBody>
          <a:bodyPr/>
          <a:lstStyle/>
          <a:p>
            <a:endParaRPr lang="en-US" dirty="0"/>
          </a:p>
          <a:p>
            <a:pPr lvl="1"/>
            <a:endParaRPr lang="en-US" dirty="0"/>
          </a:p>
        </p:txBody>
      </p:sp>
      <p:graphicFrame>
        <p:nvGraphicFramePr>
          <p:cNvPr id="4" name="Table 3">
            <a:extLst>
              <a:ext uri="{FF2B5EF4-FFF2-40B4-BE49-F238E27FC236}">
                <a16:creationId xmlns:a16="http://schemas.microsoft.com/office/drawing/2014/main" id="{BD54094D-76A7-7C2E-F15E-2D95205B585B}"/>
              </a:ext>
            </a:extLst>
          </p:cNvPr>
          <p:cNvGraphicFramePr>
            <a:graphicFrameLocks noGrp="1"/>
          </p:cNvGraphicFramePr>
          <p:nvPr>
            <p:extLst>
              <p:ext uri="{D42A27DB-BD31-4B8C-83A1-F6EECF244321}">
                <p14:modId xmlns:p14="http://schemas.microsoft.com/office/powerpoint/2010/main" val="3829165926"/>
              </p:ext>
            </p:extLst>
          </p:nvPr>
        </p:nvGraphicFramePr>
        <p:xfrm>
          <a:off x="838200" y="1413164"/>
          <a:ext cx="10515600" cy="5290049"/>
        </p:xfrm>
        <a:graphic>
          <a:graphicData uri="http://schemas.openxmlformats.org/drawingml/2006/table">
            <a:tbl>
              <a:tblPr firstRow="1" bandRow="1" bandCol="1">
                <a:tableStyleId>{17292A2E-F333-43FB-9621-5CBBE7FDCDCB}</a:tableStyleId>
              </a:tblPr>
              <a:tblGrid>
                <a:gridCol w="4731327">
                  <a:extLst>
                    <a:ext uri="{9D8B030D-6E8A-4147-A177-3AD203B41FA5}">
                      <a16:colId xmlns:a16="http://schemas.microsoft.com/office/drawing/2014/main" val="3943493666"/>
                    </a:ext>
                  </a:extLst>
                </a:gridCol>
                <a:gridCol w="5784273">
                  <a:extLst>
                    <a:ext uri="{9D8B030D-6E8A-4147-A177-3AD203B41FA5}">
                      <a16:colId xmlns:a16="http://schemas.microsoft.com/office/drawing/2014/main" val="1273790317"/>
                    </a:ext>
                  </a:extLst>
                </a:gridCol>
              </a:tblGrid>
              <a:tr h="490705">
                <a:tc>
                  <a:txBody>
                    <a:bodyPr/>
                    <a:lstStyle/>
                    <a:p>
                      <a:r>
                        <a:rPr lang="en-US" sz="2400" dirty="0"/>
                        <a:t>Challenge</a:t>
                      </a:r>
                    </a:p>
                  </a:txBody>
                  <a:tcPr/>
                </a:tc>
                <a:tc>
                  <a:txBody>
                    <a:bodyPr/>
                    <a:lstStyle/>
                    <a:p>
                      <a:r>
                        <a:rPr lang="en-US" sz="2400" dirty="0"/>
                        <a:t>Opportunity</a:t>
                      </a:r>
                    </a:p>
                  </a:txBody>
                  <a:tcPr/>
                </a:tc>
                <a:extLst>
                  <a:ext uri="{0D108BD9-81ED-4DB2-BD59-A6C34878D82A}">
                    <a16:rowId xmlns:a16="http://schemas.microsoft.com/office/drawing/2014/main" val="906350896"/>
                  </a:ext>
                </a:extLst>
              </a:tr>
              <a:tr h="490705">
                <a:tc>
                  <a:txBody>
                    <a:bodyPr/>
                    <a:lstStyle/>
                    <a:p>
                      <a:r>
                        <a:rPr lang="en-US" sz="2000" dirty="0"/>
                        <a:t>Grief</a:t>
                      </a:r>
                    </a:p>
                  </a:txBody>
                  <a:tcPr/>
                </a:tc>
                <a:tc>
                  <a:txBody>
                    <a:bodyPr/>
                    <a:lstStyle/>
                    <a:p>
                      <a:r>
                        <a:rPr lang="en-US" sz="2000" dirty="0"/>
                        <a:t>Hope &amp; vision of a new future/possibilities</a:t>
                      </a:r>
                    </a:p>
                  </a:txBody>
                  <a:tcPr/>
                </a:tc>
                <a:extLst>
                  <a:ext uri="{0D108BD9-81ED-4DB2-BD59-A6C34878D82A}">
                    <a16:rowId xmlns:a16="http://schemas.microsoft.com/office/drawing/2014/main" val="3663985384"/>
                  </a:ext>
                </a:extLst>
              </a:tr>
              <a:tr h="490705">
                <a:tc>
                  <a:txBody>
                    <a:bodyPr/>
                    <a:lstStyle/>
                    <a:p>
                      <a:r>
                        <a:rPr lang="en-US" sz="2000" dirty="0"/>
                        <a:t>Fear &amp; Anxiety</a:t>
                      </a:r>
                    </a:p>
                  </a:txBody>
                  <a:tcPr/>
                </a:tc>
                <a:tc>
                  <a:txBody>
                    <a:bodyPr/>
                    <a:lstStyle/>
                    <a:p>
                      <a:r>
                        <a:rPr lang="en-US" sz="2000" dirty="0"/>
                        <a:t>Offering a pathway &amp; support</a:t>
                      </a:r>
                    </a:p>
                  </a:txBody>
                  <a:tcPr/>
                </a:tc>
                <a:extLst>
                  <a:ext uri="{0D108BD9-81ED-4DB2-BD59-A6C34878D82A}">
                    <a16:rowId xmlns:a16="http://schemas.microsoft.com/office/drawing/2014/main" val="4240343671"/>
                  </a:ext>
                </a:extLst>
              </a:tr>
              <a:tr h="711828">
                <a:tc>
                  <a:txBody>
                    <a:bodyPr/>
                    <a:lstStyle/>
                    <a:p>
                      <a:r>
                        <a:rPr lang="en-US" sz="2000" dirty="0"/>
                        <a:t>Tired volunteers, lack of skill set &amp; experience</a:t>
                      </a:r>
                    </a:p>
                  </a:txBody>
                  <a:tcPr/>
                </a:tc>
                <a:tc>
                  <a:txBody>
                    <a:bodyPr/>
                    <a:lstStyle/>
                    <a:p>
                      <a:r>
                        <a:rPr lang="en-US" sz="2000" dirty="0"/>
                        <a:t>Qualified professionals to help</a:t>
                      </a:r>
                    </a:p>
                  </a:txBody>
                  <a:tcPr/>
                </a:tc>
                <a:extLst>
                  <a:ext uri="{0D108BD9-81ED-4DB2-BD59-A6C34878D82A}">
                    <a16:rowId xmlns:a16="http://schemas.microsoft.com/office/drawing/2014/main" val="4021825681"/>
                  </a:ext>
                </a:extLst>
              </a:tr>
              <a:tr h="711828">
                <a:tc>
                  <a:txBody>
                    <a:bodyPr/>
                    <a:lstStyle/>
                    <a:p>
                      <a:r>
                        <a:rPr lang="en-US" sz="2000" dirty="0"/>
                        <a:t>Misunderstanding who needs housing, what “affordability” means</a:t>
                      </a:r>
                    </a:p>
                  </a:txBody>
                  <a:tcPr/>
                </a:tc>
                <a:tc>
                  <a:txBody>
                    <a:bodyPr/>
                    <a:lstStyle/>
                    <a:p>
                      <a:r>
                        <a:rPr lang="en-US" sz="2000" dirty="0"/>
                        <a:t>Information, Education, Advocacy</a:t>
                      </a:r>
                    </a:p>
                  </a:txBody>
                  <a:tcPr/>
                </a:tc>
                <a:extLst>
                  <a:ext uri="{0D108BD9-81ED-4DB2-BD59-A6C34878D82A}">
                    <a16:rowId xmlns:a16="http://schemas.microsoft.com/office/drawing/2014/main" val="1145853727"/>
                  </a:ext>
                </a:extLst>
              </a:tr>
              <a:tr h="711828">
                <a:tc>
                  <a:txBody>
                    <a:bodyPr/>
                    <a:lstStyle/>
                    <a:p>
                      <a:r>
                        <a:rPr lang="en-US" sz="2000" dirty="0"/>
                        <a:t>Vision that is focused on survival of the congregation, financially driven</a:t>
                      </a:r>
                    </a:p>
                  </a:txBody>
                  <a:tcPr/>
                </a:tc>
                <a:tc>
                  <a:txBody>
                    <a:bodyPr/>
                    <a:lstStyle/>
                    <a:p>
                      <a:r>
                        <a:rPr lang="en-US" sz="2000" dirty="0"/>
                        <a:t>Vision that reconnects the community and the church values</a:t>
                      </a:r>
                    </a:p>
                  </a:txBody>
                  <a:tcPr/>
                </a:tc>
                <a:extLst>
                  <a:ext uri="{0D108BD9-81ED-4DB2-BD59-A6C34878D82A}">
                    <a16:rowId xmlns:a16="http://schemas.microsoft.com/office/drawing/2014/main" val="1378657695"/>
                  </a:ext>
                </a:extLst>
              </a:tr>
              <a:tr h="490705">
                <a:tc>
                  <a:txBody>
                    <a:bodyPr/>
                    <a:lstStyle/>
                    <a:p>
                      <a:r>
                        <a:rPr lang="en-US" sz="2000" dirty="0"/>
                        <a:t>Funding</a:t>
                      </a:r>
                    </a:p>
                  </a:txBody>
                  <a:tcPr/>
                </a:tc>
                <a:tc>
                  <a:txBody>
                    <a:bodyPr/>
                    <a:lstStyle/>
                    <a:p>
                      <a:r>
                        <a:rPr lang="en-US" sz="2000" dirty="0"/>
                        <a:t>PCC grants, PCBC loans, CMHC support for housing</a:t>
                      </a:r>
                    </a:p>
                  </a:txBody>
                  <a:tcPr/>
                </a:tc>
                <a:extLst>
                  <a:ext uri="{0D108BD9-81ED-4DB2-BD59-A6C34878D82A}">
                    <a16:rowId xmlns:a16="http://schemas.microsoft.com/office/drawing/2014/main" val="2412324336"/>
                  </a:ext>
                </a:extLst>
              </a:tr>
              <a:tr h="490705">
                <a:tc>
                  <a:txBody>
                    <a:bodyPr/>
                    <a:lstStyle/>
                    <a:p>
                      <a:r>
                        <a:rPr lang="en-US" sz="2000" dirty="0"/>
                        <a:t>Zoning, Planning policies</a:t>
                      </a:r>
                    </a:p>
                  </a:txBody>
                  <a:tcPr/>
                </a:tc>
                <a:tc>
                  <a:txBody>
                    <a:bodyPr/>
                    <a:lstStyle/>
                    <a:p>
                      <a:r>
                        <a:rPr lang="en-US" sz="2000" dirty="0"/>
                        <a:t>CMHC research, social benefit projects</a:t>
                      </a:r>
                    </a:p>
                  </a:txBody>
                  <a:tcPr/>
                </a:tc>
                <a:extLst>
                  <a:ext uri="{0D108BD9-81ED-4DB2-BD59-A6C34878D82A}">
                    <a16:rowId xmlns:a16="http://schemas.microsoft.com/office/drawing/2014/main" val="551463752"/>
                  </a:ext>
                </a:extLst>
              </a:tr>
              <a:tr h="490705">
                <a:tc>
                  <a:txBody>
                    <a:bodyPr/>
                    <a:lstStyle/>
                    <a:p>
                      <a:r>
                        <a:rPr lang="en-US" sz="2000" dirty="0"/>
                        <a:t>Time</a:t>
                      </a:r>
                    </a:p>
                  </a:txBody>
                  <a:tcPr/>
                </a:tc>
                <a:tc>
                  <a:txBody>
                    <a:bodyPr/>
                    <a:lstStyle/>
                    <a:p>
                      <a:r>
                        <a:rPr lang="en-US" sz="2000" dirty="0"/>
                        <a:t>Legacy &amp; long-term planning</a:t>
                      </a:r>
                    </a:p>
                  </a:txBody>
                  <a:tcPr/>
                </a:tc>
                <a:extLst>
                  <a:ext uri="{0D108BD9-81ED-4DB2-BD59-A6C34878D82A}">
                    <a16:rowId xmlns:a16="http://schemas.microsoft.com/office/drawing/2014/main" val="320855672"/>
                  </a:ext>
                </a:extLst>
              </a:tr>
            </a:tbl>
          </a:graphicData>
        </a:graphic>
      </p:graphicFrame>
      <p:sp>
        <p:nvSpPr>
          <p:cNvPr id="5" name="TextBox 4">
            <a:extLst>
              <a:ext uri="{FF2B5EF4-FFF2-40B4-BE49-F238E27FC236}">
                <a16:creationId xmlns:a16="http://schemas.microsoft.com/office/drawing/2014/main" id="{C2225B27-75D6-196E-6E1D-3804EE8774B3}"/>
              </a:ext>
            </a:extLst>
          </p:cNvPr>
          <p:cNvSpPr txBox="1"/>
          <p:nvPr/>
        </p:nvSpPr>
        <p:spPr>
          <a:xfrm>
            <a:off x="11236751" y="282804"/>
            <a:ext cx="725863" cy="367645"/>
          </a:xfrm>
          <a:prstGeom prst="rect">
            <a:avLst/>
          </a:prstGeom>
          <a:noFill/>
        </p:spPr>
        <p:txBody>
          <a:bodyPr wrap="square" rtlCol="0">
            <a:spAutoFit/>
          </a:bodyPr>
          <a:lstStyle/>
          <a:p>
            <a:r>
              <a:rPr lang="en-US" dirty="0"/>
              <a:t>AC</a:t>
            </a:r>
          </a:p>
        </p:txBody>
      </p:sp>
    </p:spTree>
    <p:extLst>
      <p:ext uri="{BB962C8B-B14F-4D97-AF65-F5344CB8AC3E}">
        <p14:creationId xmlns:p14="http://schemas.microsoft.com/office/powerpoint/2010/main" val="380381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2326354" y="379734"/>
            <a:ext cx="8421414" cy="1325563"/>
          </a:xfrm>
        </p:spPr>
        <p:txBody>
          <a:bodyPr anchor="ctr">
            <a:normAutofit/>
          </a:bodyPr>
          <a:lstStyle/>
          <a:p>
            <a:r>
              <a:rPr lang="en-US" sz="5867" dirty="0"/>
              <a:t>Recording</a:t>
            </a:r>
          </a:p>
        </p:txBody>
      </p:sp>
      <p:sp>
        <p:nvSpPr>
          <p:cNvPr id="3" name="Content Placeholder 2">
            <a:extLst>
              <a:ext uri="{FF2B5EF4-FFF2-40B4-BE49-F238E27FC236}">
                <a16:creationId xmlns:a16="http://schemas.microsoft.com/office/drawing/2014/main" id="{739E6F2B-4AD8-429A-ABEA-F511206EBEF4}"/>
              </a:ext>
            </a:extLst>
          </p:cNvPr>
          <p:cNvSpPr>
            <a:spLocks noGrp="1"/>
          </p:cNvSpPr>
          <p:nvPr>
            <p:ph sz="half" idx="1"/>
          </p:nvPr>
        </p:nvSpPr>
        <p:spPr>
          <a:xfrm>
            <a:off x="1524000" y="2194560"/>
            <a:ext cx="9537148" cy="3982402"/>
          </a:xfrm>
        </p:spPr>
        <p:txBody>
          <a:bodyPr>
            <a:noAutofit/>
          </a:bodyPr>
          <a:lstStyle/>
          <a:p>
            <a:pPr marL="0" indent="0">
              <a:buNone/>
            </a:pPr>
            <a:r>
              <a:rPr lang="en-US" sz="4800" dirty="0">
                <a:ea typeface="Roboto" panose="02000000000000000000" pitchFamily="2" charset="0"/>
              </a:rPr>
              <a:t>Recording &amp; Slides will be available at</a:t>
            </a:r>
          </a:p>
          <a:p>
            <a:pPr marL="0" indent="0">
              <a:buNone/>
            </a:pPr>
            <a:r>
              <a:rPr lang="en-US" sz="4800" dirty="0"/>
              <a:t>presbyterian.ca/webinars/</a:t>
            </a:r>
          </a:p>
          <a:p>
            <a:pPr marL="0" indent="0">
              <a:buNone/>
            </a:pPr>
            <a:endParaRPr lang="en-US" sz="4800" dirty="0"/>
          </a:p>
          <a:p>
            <a:pPr marL="0" indent="0">
              <a:buNone/>
            </a:pPr>
            <a:r>
              <a:rPr lang="en-US" sz="4800" dirty="0">
                <a:ea typeface="Roboto" panose="02000000000000000000" pitchFamily="2" charset="0"/>
              </a:rPr>
              <a:t>Share it around!</a:t>
            </a:r>
          </a:p>
        </p:txBody>
      </p:sp>
      <p:pic>
        <p:nvPicPr>
          <p:cNvPr id="4" name="Picture 3">
            <a:extLst>
              <a:ext uri="{FF2B5EF4-FFF2-40B4-BE49-F238E27FC236}">
                <a16:creationId xmlns:a16="http://schemas.microsoft.com/office/drawing/2014/main" id="{0D5E0D62-A612-4A33-B9D7-7ACD25EAE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3160" y="2987039"/>
            <a:ext cx="3189923" cy="3189923"/>
          </a:xfrm>
          <a:prstGeom prst="rect">
            <a:avLst/>
          </a:prstGeom>
          <a:noFill/>
        </p:spPr>
      </p:pic>
      <p:sp>
        <p:nvSpPr>
          <p:cNvPr id="6" name="Slide Number Placeholder 5">
            <a:extLst>
              <a:ext uri="{FF2B5EF4-FFF2-40B4-BE49-F238E27FC236}">
                <a16:creationId xmlns:a16="http://schemas.microsoft.com/office/drawing/2014/main" id="{690592C8-5665-B645-BB76-44A5A0B9F780}"/>
              </a:ext>
            </a:extLst>
          </p:cNvPr>
          <p:cNvSpPr>
            <a:spLocks noGrp="1"/>
          </p:cNvSpPr>
          <p:nvPr>
            <p:ph type="sldNum" sz="quarter" idx="12"/>
          </p:nvPr>
        </p:nvSpPr>
        <p:spPr/>
        <p:txBody>
          <a:bodyPr/>
          <a:lstStyle/>
          <a:p>
            <a:pPr defTabSz="914446"/>
            <a:fld id="{E0E11A1D-E09C-48F7-8F4C-D8113979A85E}" type="slidenum">
              <a:rPr lang="en-US">
                <a:solidFill>
                  <a:prstClr val="black">
                    <a:tint val="75000"/>
                  </a:prstClr>
                </a:solidFill>
              </a:rPr>
              <a:pPr defTabSz="914446"/>
              <a:t>3</a:t>
            </a:fld>
            <a:endParaRPr lang="en-US" dirty="0">
              <a:solidFill>
                <a:prstClr val="black">
                  <a:tint val="75000"/>
                </a:prstClr>
              </a:solidFill>
            </a:endParaRPr>
          </a:p>
        </p:txBody>
      </p:sp>
      <p:sp>
        <p:nvSpPr>
          <p:cNvPr id="16" name="TextBox 3">
            <a:extLst>
              <a:ext uri="{FF2B5EF4-FFF2-40B4-BE49-F238E27FC236}">
                <a16:creationId xmlns:a16="http://schemas.microsoft.com/office/drawing/2014/main" id="{04F8F6DF-9F14-F147-8A14-27953F190F22}"/>
              </a:ext>
            </a:extLst>
          </p:cNvPr>
          <p:cNvSpPr txBox="1">
            <a:spLocks noChangeArrowheads="1"/>
          </p:cNvSpPr>
          <p:nvPr/>
        </p:nvSpPr>
        <p:spPr bwMode="auto">
          <a:xfrm>
            <a:off x="11061148" y="159136"/>
            <a:ext cx="1111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400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vl2pPr marL="742950" indent="-285750">
              <a:spcBef>
                <a:spcPts val="500"/>
              </a:spcBef>
              <a:buFont typeface="Arial" panose="020B0604020202020204" pitchFamily="34" charset="0"/>
              <a:buChar char="•"/>
              <a:defRPr sz="360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2pPr>
            <a:lvl3pPr marL="1143000" indent="-228600">
              <a:spcBef>
                <a:spcPts val="500"/>
              </a:spcBef>
              <a:buFont typeface="Arial" panose="020B0604020202020204" pitchFamily="34" charset="0"/>
              <a:buChar char="•"/>
              <a:defRPr sz="320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3pPr>
            <a:lvl4pPr marL="1600200" indent="-228600">
              <a:spcBef>
                <a:spcPts val="500"/>
              </a:spcBef>
              <a:buFont typeface="Arial" panose="020B0604020202020204" pitchFamily="34" charset="0"/>
              <a:buChar char="•"/>
              <a:defRPr sz="280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4pPr>
            <a:lvl5pPr marL="2057400" indent="-228600">
              <a:spcBef>
                <a:spcPts val="500"/>
              </a:spcBef>
              <a:buFont typeface="Arial" panose="020B0604020202020204" pitchFamily="34" charset="0"/>
              <a:buChar char="•"/>
              <a:defRPr sz="280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5pPr>
            <a:lvl6pPr marL="2514600" indent="-228600" eaLnBrk="0" fontAlgn="base" hangingPunct="0">
              <a:spcBef>
                <a:spcPts val="500"/>
              </a:spcBef>
              <a:spcAft>
                <a:spcPct val="0"/>
              </a:spcAft>
              <a:buFont typeface="Arial" panose="020B0604020202020204" pitchFamily="34" charset="0"/>
              <a:buChar char="•"/>
              <a:defRPr sz="280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6pPr>
            <a:lvl7pPr marL="2971800" indent="-228600" eaLnBrk="0" fontAlgn="base" hangingPunct="0">
              <a:spcBef>
                <a:spcPts val="500"/>
              </a:spcBef>
              <a:spcAft>
                <a:spcPct val="0"/>
              </a:spcAft>
              <a:buFont typeface="Arial" panose="020B0604020202020204" pitchFamily="34" charset="0"/>
              <a:buChar char="•"/>
              <a:defRPr sz="280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7pPr>
            <a:lvl8pPr marL="3429000" indent="-228600" eaLnBrk="0" fontAlgn="base" hangingPunct="0">
              <a:spcBef>
                <a:spcPts val="500"/>
              </a:spcBef>
              <a:spcAft>
                <a:spcPct val="0"/>
              </a:spcAft>
              <a:buFont typeface="Arial" panose="020B0604020202020204" pitchFamily="34" charset="0"/>
              <a:buChar char="•"/>
              <a:defRPr sz="280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8pPr>
            <a:lvl9pPr marL="3886200" indent="-228600" eaLnBrk="0" fontAlgn="base" hangingPunct="0">
              <a:spcBef>
                <a:spcPts val="500"/>
              </a:spcBef>
              <a:spcAft>
                <a:spcPct val="0"/>
              </a:spcAft>
              <a:buFont typeface="Arial" panose="020B0604020202020204" pitchFamily="34" charset="0"/>
              <a:buChar char="•"/>
              <a:defRPr sz="280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9pPr>
          </a:lstStyle>
          <a:p>
            <a:pPr algn="r" defTabSz="914446">
              <a:spcBef>
                <a:spcPct val="0"/>
              </a:spcBef>
              <a:buNone/>
            </a:pPr>
            <a:r>
              <a:rPr lang="en-US" altLang="en-US" sz="2400" dirty="0">
                <a:solidFill>
                  <a:prstClr val="white"/>
                </a:solidFill>
              </a:rPr>
              <a:t>KP</a:t>
            </a:r>
          </a:p>
        </p:txBody>
      </p:sp>
      <p:sp>
        <p:nvSpPr>
          <p:cNvPr id="5" name="TextBox 4">
            <a:extLst>
              <a:ext uri="{FF2B5EF4-FFF2-40B4-BE49-F238E27FC236}">
                <a16:creationId xmlns:a16="http://schemas.microsoft.com/office/drawing/2014/main" id="{8CD81735-1046-AB7E-D794-054AB6A51D0C}"/>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310737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80000" y="3073401"/>
            <a:ext cx="2057400" cy="1923412"/>
          </a:xfrm>
          <a:prstGeom prst="rect">
            <a:avLst/>
          </a:prstGeom>
        </p:spPr>
        <p:txBody>
          <a:bodyPr lIns="0" tIns="0" rIns="0" bIns="0" rtlCol="0" anchor="t">
            <a:spAutoFit/>
          </a:bodyPr>
          <a:lstStyle/>
          <a:p>
            <a:pPr defTabSz="609630">
              <a:lnSpc>
                <a:spcPts val="1920"/>
              </a:lnSpc>
            </a:pPr>
            <a:r>
              <a:rPr lang="en-US" sz="1200" b="1" dirty="0">
                <a:solidFill>
                  <a:srgbClr val="2B2C30"/>
                </a:solidFill>
                <a:latin typeface="Public Sans"/>
              </a:rPr>
              <a:t>Endowment: </a:t>
            </a:r>
            <a:r>
              <a:rPr lang="en-US" sz="1200" dirty="0">
                <a:solidFill>
                  <a:srgbClr val="2B2C30"/>
                </a:solidFill>
                <a:latin typeface="Public Sans"/>
              </a:rPr>
              <a:t>The capital is preserved and/or grown in order to fund ministry into the future. </a:t>
            </a:r>
          </a:p>
          <a:p>
            <a:pPr defTabSz="609630">
              <a:lnSpc>
                <a:spcPts val="1920"/>
              </a:lnSpc>
            </a:pPr>
            <a:endParaRPr lang="en-US" sz="1200" b="1" dirty="0">
              <a:solidFill>
                <a:srgbClr val="2B2C30"/>
              </a:solidFill>
              <a:latin typeface="Public Sans"/>
            </a:endParaRPr>
          </a:p>
          <a:p>
            <a:pPr defTabSz="609630">
              <a:lnSpc>
                <a:spcPts val="1920"/>
              </a:lnSpc>
            </a:pPr>
            <a:r>
              <a:rPr lang="en-US" sz="1200" b="1" dirty="0">
                <a:solidFill>
                  <a:srgbClr val="2B2C30"/>
                </a:solidFill>
                <a:latin typeface="Public Sans"/>
              </a:rPr>
              <a:t>Legacy: </a:t>
            </a:r>
            <a:r>
              <a:rPr lang="en-US" sz="1200" dirty="0">
                <a:solidFill>
                  <a:srgbClr val="2B2C30"/>
                </a:solidFill>
                <a:latin typeface="Public Sans"/>
              </a:rPr>
              <a:t>capital and interest may be spent over time to fund ministry into the future</a:t>
            </a:r>
            <a:endParaRPr lang="en-US" sz="1200" b="1" dirty="0">
              <a:solidFill>
                <a:srgbClr val="2B2C30"/>
              </a:solidFill>
              <a:latin typeface="Public Sans"/>
            </a:endParaRPr>
          </a:p>
        </p:txBody>
      </p:sp>
      <p:grpSp>
        <p:nvGrpSpPr>
          <p:cNvPr id="4" name="Group 4"/>
          <p:cNvGrpSpPr/>
          <p:nvPr/>
        </p:nvGrpSpPr>
        <p:grpSpPr>
          <a:xfrm>
            <a:off x="2895601" y="1837776"/>
            <a:ext cx="92451" cy="9245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txBody>
            <a:bodyPr/>
            <a:lstStyle/>
            <a:p>
              <a:pPr defTabSz="609630"/>
              <a:endParaRPr lang="en-US" sz="1200">
                <a:solidFill>
                  <a:prstClr val="black"/>
                </a:solidFill>
                <a:latin typeface="Calibri"/>
              </a:endParaRPr>
            </a:p>
          </p:txBody>
        </p:sp>
        <p:sp>
          <p:nvSpPr>
            <p:cNvPr id="6" name="TextBox 6"/>
            <p:cNvSpPr txBox="1"/>
            <p:nvPr/>
          </p:nvSpPr>
          <p:spPr>
            <a:xfrm>
              <a:off x="76200" y="85725"/>
              <a:ext cx="660400" cy="650875"/>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grpSp>
        <p:nvGrpSpPr>
          <p:cNvPr id="7" name="Group 7"/>
          <p:cNvGrpSpPr/>
          <p:nvPr/>
        </p:nvGrpSpPr>
        <p:grpSpPr>
          <a:xfrm>
            <a:off x="685801" y="1837776"/>
            <a:ext cx="92451" cy="9245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txBody>
            <a:bodyPr/>
            <a:lstStyle/>
            <a:p>
              <a:pPr defTabSz="609630"/>
              <a:endParaRPr lang="en-US" sz="1200">
                <a:solidFill>
                  <a:prstClr val="black"/>
                </a:solidFill>
                <a:latin typeface="Calibri"/>
              </a:endParaRPr>
            </a:p>
          </p:txBody>
        </p:sp>
        <p:sp>
          <p:nvSpPr>
            <p:cNvPr id="9" name="TextBox 9"/>
            <p:cNvSpPr txBox="1"/>
            <p:nvPr/>
          </p:nvSpPr>
          <p:spPr>
            <a:xfrm>
              <a:off x="76200" y="85725"/>
              <a:ext cx="660400" cy="650875"/>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grpSp>
        <p:nvGrpSpPr>
          <p:cNvPr id="10" name="Group 10"/>
          <p:cNvGrpSpPr/>
          <p:nvPr/>
        </p:nvGrpSpPr>
        <p:grpSpPr>
          <a:xfrm>
            <a:off x="5080001" y="1837776"/>
            <a:ext cx="92451" cy="9245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txBody>
            <a:bodyPr/>
            <a:lstStyle/>
            <a:p>
              <a:pPr defTabSz="609630"/>
              <a:endParaRPr lang="en-US" sz="1200">
                <a:solidFill>
                  <a:prstClr val="black"/>
                </a:solidFill>
                <a:latin typeface="Calibri"/>
              </a:endParaRPr>
            </a:p>
          </p:txBody>
        </p:sp>
        <p:sp>
          <p:nvSpPr>
            <p:cNvPr id="12" name="TextBox 12"/>
            <p:cNvSpPr txBox="1"/>
            <p:nvPr/>
          </p:nvSpPr>
          <p:spPr>
            <a:xfrm>
              <a:off x="76200" y="85725"/>
              <a:ext cx="660400" cy="650875"/>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grpSp>
        <p:nvGrpSpPr>
          <p:cNvPr id="13" name="Group 13"/>
          <p:cNvGrpSpPr/>
          <p:nvPr/>
        </p:nvGrpSpPr>
        <p:grpSpPr>
          <a:xfrm>
            <a:off x="7264401" y="1837776"/>
            <a:ext cx="92451" cy="9245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txBody>
            <a:bodyPr/>
            <a:lstStyle/>
            <a:p>
              <a:pPr defTabSz="609630"/>
              <a:endParaRPr lang="en-US" sz="1200">
                <a:solidFill>
                  <a:prstClr val="black"/>
                </a:solidFill>
                <a:latin typeface="Calibri"/>
              </a:endParaRPr>
            </a:p>
          </p:txBody>
        </p:sp>
        <p:sp>
          <p:nvSpPr>
            <p:cNvPr id="15" name="TextBox 15"/>
            <p:cNvSpPr txBox="1"/>
            <p:nvPr/>
          </p:nvSpPr>
          <p:spPr>
            <a:xfrm>
              <a:off x="76200" y="85725"/>
              <a:ext cx="660400" cy="650875"/>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grpSp>
        <p:nvGrpSpPr>
          <p:cNvPr id="16" name="Group 16"/>
          <p:cNvGrpSpPr/>
          <p:nvPr/>
        </p:nvGrpSpPr>
        <p:grpSpPr>
          <a:xfrm>
            <a:off x="9448801" y="1837776"/>
            <a:ext cx="92451" cy="9245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txBody>
            <a:bodyPr/>
            <a:lstStyle/>
            <a:p>
              <a:pPr defTabSz="609630"/>
              <a:endParaRPr lang="en-US" sz="1200">
                <a:solidFill>
                  <a:prstClr val="black"/>
                </a:solidFill>
                <a:latin typeface="Calibri"/>
              </a:endParaRPr>
            </a:p>
          </p:txBody>
        </p:sp>
        <p:sp>
          <p:nvSpPr>
            <p:cNvPr id="18" name="TextBox 18"/>
            <p:cNvSpPr txBox="1"/>
            <p:nvPr/>
          </p:nvSpPr>
          <p:spPr>
            <a:xfrm>
              <a:off x="76200" y="85725"/>
              <a:ext cx="660400" cy="650875"/>
            </a:xfrm>
            <a:prstGeom prst="rect">
              <a:avLst/>
            </a:prstGeom>
          </p:spPr>
          <p:txBody>
            <a:bodyPr lIns="33867" tIns="33867" rIns="33867" bIns="33867" rtlCol="0" anchor="ctr"/>
            <a:lstStyle/>
            <a:p>
              <a:pPr algn="ctr" defTabSz="609630">
                <a:lnSpc>
                  <a:spcPts val="1413"/>
                </a:lnSpc>
              </a:pPr>
              <a:endParaRPr sz="1200">
                <a:solidFill>
                  <a:prstClr val="black"/>
                </a:solidFill>
                <a:latin typeface="Calibri"/>
              </a:endParaRPr>
            </a:p>
          </p:txBody>
        </p:sp>
      </p:grpSp>
      <p:sp>
        <p:nvSpPr>
          <p:cNvPr id="19" name="AutoShape 19"/>
          <p:cNvSpPr/>
          <p:nvPr/>
        </p:nvSpPr>
        <p:spPr>
          <a:xfrm>
            <a:off x="751841" y="1880826"/>
            <a:ext cx="10739807" cy="40733"/>
          </a:xfrm>
          <a:prstGeom prst="line">
            <a:avLst/>
          </a:prstGeom>
          <a:ln w="9525" cap="flat">
            <a:solidFill>
              <a:srgbClr val="D1202B"/>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21" name="TextBox 21"/>
          <p:cNvSpPr txBox="1"/>
          <p:nvPr/>
        </p:nvSpPr>
        <p:spPr>
          <a:xfrm>
            <a:off x="671247" y="628650"/>
            <a:ext cx="10820400" cy="472052"/>
          </a:xfrm>
          <a:prstGeom prst="rect">
            <a:avLst/>
          </a:prstGeom>
        </p:spPr>
        <p:txBody>
          <a:bodyPr lIns="0" tIns="0" rIns="0" bIns="0" rtlCol="0" anchor="t">
            <a:spAutoFit/>
          </a:bodyPr>
          <a:lstStyle/>
          <a:p>
            <a:pPr defTabSz="609630">
              <a:lnSpc>
                <a:spcPts val="3467"/>
              </a:lnSpc>
              <a:spcBef>
                <a:spcPct val="0"/>
              </a:spcBef>
            </a:pPr>
            <a:r>
              <a:rPr lang="en-US" sz="4000" spc="562" dirty="0">
                <a:solidFill>
                  <a:srgbClr val="1E3C71"/>
                </a:solidFill>
                <a:latin typeface="Public Sans Bold"/>
              </a:rPr>
              <a:t>FUNDING SOURCES</a:t>
            </a:r>
          </a:p>
        </p:txBody>
      </p:sp>
      <p:sp>
        <p:nvSpPr>
          <p:cNvPr id="22" name="TextBox 22"/>
          <p:cNvSpPr txBox="1"/>
          <p:nvPr/>
        </p:nvSpPr>
        <p:spPr>
          <a:xfrm>
            <a:off x="5080000" y="2144133"/>
            <a:ext cx="1857098" cy="294953"/>
          </a:xfrm>
          <a:prstGeom prst="rect">
            <a:avLst/>
          </a:prstGeom>
        </p:spPr>
        <p:txBody>
          <a:bodyPr lIns="0" tIns="0" rIns="0" bIns="0" rtlCol="0" anchor="t">
            <a:spAutoFit/>
          </a:bodyPr>
          <a:lstStyle/>
          <a:p>
            <a:pPr defTabSz="609630">
              <a:lnSpc>
                <a:spcPts val="2320"/>
              </a:lnSpc>
            </a:pPr>
            <a:r>
              <a:rPr lang="en-US" sz="1933" dirty="0">
                <a:solidFill>
                  <a:srgbClr val="2B2C30"/>
                </a:solidFill>
                <a:latin typeface="Playfair Display Italics"/>
              </a:rPr>
              <a:t>Three</a:t>
            </a:r>
          </a:p>
        </p:txBody>
      </p:sp>
      <p:sp>
        <p:nvSpPr>
          <p:cNvPr id="23" name="TextBox 23"/>
          <p:cNvSpPr txBox="1"/>
          <p:nvPr/>
        </p:nvSpPr>
        <p:spPr>
          <a:xfrm>
            <a:off x="5080000" y="2423533"/>
            <a:ext cx="1857098" cy="564257"/>
          </a:xfrm>
          <a:prstGeom prst="rect">
            <a:avLst/>
          </a:prstGeom>
        </p:spPr>
        <p:txBody>
          <a:bodyPr lIns="0" tIns="0" rIns="0" bIns="0" rtlCol="0" anchor="t">
            <a:spAutoFit/>
          </a:bodyPr>
          <a:lstStyle/>
          <a:p>
            <a:pPr defTabSz="609630">
              <a:lnSpc>
                <a:spcPts val="2239"/>
              </a:lnSpc>
            </a:pPr>
            <a:r>
              <a:rPr lang="en-US" sz="1866" dirty="0">
                <a:solidFill>
                  <a:srgbClr val="2B2C30"/>
                </a:solidFill>
                <a:latin typeface="Public Sans Bold"/>
              </a:rPr>
              <a:t>Endowment/</a:t>
            </a:r>
          </a:p>
          <a:p>
            <a:pPr defTabSz="609630">
              <a:lnSpc>
                <a:spcPts val="2239"/>
              </a:lnSpc>
            </a:pPr>
            <a:r>
              <a:rPr lang="en-US" sz="1866" dirty="0">
                <a:solidFill>
                  <a:srgbClr val="2B2C30"/>
                </a:solidFill>
                <a:latin typeface="Public Sans Bold"/>
              </a:rPr>
              <a:t>Legacy Funds</a:t>
            </a:r>
          </a:p>
        </p:txBody>
      </p:sp>
      <p:sp>
        <p:nvSpPr>
          <p:cNvPr id="24" name="TextBox 24"/>
          <p:cNvSpPr txBox="1"/>
          <p:nvPr/>
        </p:nvSpPr>
        <p:spPr>
          <a:xfrm>
            <a:off x="671247" y="3081218"/>
            <a:ext cx="2057400" cy="1923412"/>
          </a:xfrm>
          <a:prstGeom prst="rect">
            <a:avLst/>
          </a:prstGeom>
        </p:spPr>
        <p:txBody>
          <a:bodyPr lIns="0" tIns="0" rIns="0" bIns="0" rtlCol="0" anchor="t">
            <a:spAutoFit/>
          </a:bodyPr>
          <a:lstStyle/>
          <a:p>
            <a:pPr defTabSz="609630">
              <a:lnSpc>
                <a:spcPts val="1920"/>
              </a:lnSpc>
            </a:pPr>
            <a:r>
              <a:rPr lang="en-US" sz="1200" b="1" dirty="0">
                <a:solidFill>
                  <a:srgbClr val="2B2C30"/>
                </a:solidFill>
                <a:latin typeface="Public Sans"/>
              </a:rPr>
              <a:t>Annual gifts can be</a:t>
            </a:r>
            <a:r>
              <a:rPr lang="en-US" sz="1200" dirty="0">
                <a:solidFill>
                  <a:srgbClr val="2B2C30"/>
                </a:solidFill>
                <a:latin typeface="Public Sans"/>
              </a:rPr>
              <a:t> undesignated or have broad designations, like Mission, General, Presbyterians Sharing. Today’s offering plate can include PAR/Automatic Debit, Online Gifts, Terminals, Cheques.  </a:t>
            </a:r>
          </a:p>
        </p:txBody>
      </p:sp>
      <p:sp>
        <p:nvSpPr>
          <p:cNvPr id="25" name="TextBox 25"/>
          <p:cNvSpPr txBox="1"/>
          <p:nvPr/>
        </p:nvSpPr>
        <p:spPr>
          <a:xfrm>
            <a:off x="711200" y="2144133"/>
            <a:ext cx="1857098" cy="294953"/>
          </a:xfrm>
          <a:prstGeom prst="rect">
            <a:avLst/>
          </a:prstGeom>
        </p:spPr>
        <p:txBody>
          <a:bodyPr lIns="0" tIns="0" rIns="0" bIns="0" rtlCol="0" anchor="t">
            <a:spAutoFit/>
          </a:bodyPr>
          <a:lstStyle/>
          <a:p>
            <a:pPr defTabSz="609630">
              <a:lnSpc>
                <a:spcPts val="2320"/>
              </a:lnSpc>
            </a:pPr>
            <a:r>
              <a:rPr lang="en-US" sz="1933" dirty="0">
                <a:solidFill>
                  <a:srgbClr val="2B2C30"/>
                </a:solidFill>
                <a:latin typeface="Playfair Display Italics"/>
              </a:rPr>
              <a:t>One</a:t>
            </a:r>
          </a:p>
        </p:txBody>
      </p:sp>
      <p:sp>
        <p:nvSpPr>
          <p:cNvPr id="26" name="TextBox 26"/>
          <p:cNvSpPr txBox="1"/>
          <p:nvPr/>
        </p:nvSpPr>
        <p:spPr>
          <a:xfrm>
            <a:off x="711200" y="2423533"/>
            <a:ext cx="1857098" cy="564257"/>
          </a:xfrm>
          <a:prstGeom prst="rect">
            <a:avLst/>
          </a:prstGeom>
        </p:spPr>
        <p:txBody>
          <a:bodyPr lIns="0" tIns="0" rIns="0" bIns="0" rtlCol="0" anchor="t">
            <a:spAutoFit/>
          </a:bodyPr>
          <a:lstStyle/>
          <a:p>
            <a:pPr defTabSz="609630">
              <a:lnSpc>
                <a:spcPts val="2239"/>
              </a:lnSpc>
            </a:pPr>
            <a:r>
              <a:rPr lang="en-US" sz="1866" dirty="0">
                <a:solidFill>
                  <a:srgbClr val="2B2C30"/>
                </a:solidFill>
                <a:latin typeface="Public Sans Bold"/>
              </a:rPr>
              <a:t>Offering Plate</a:t>
            </a:r>
          </a:p>
          <a:p>
            <a:pPr defTabSz="609630">
              <a:lnSpc>
                <a:spcPts val="2239"/>
              </a:lnSpc>
            </a:pPr>
            <a:endParaRPr lang="en-US" sz="1866" dirty="0">
              <a:solidFill>
                <a:srgbClr val="2B2C30"/>
              </a:solidFill>
              <a:latin typeface="Public Sans Bold"/>
            </a:endParaRPr>
          </a:p>
        </p:txBody>
      </p:sp>
      <p:sp>
        <p:nvSpPr>
          <p:cNvPr id="27" name="TextBox 27"/>
          <p:cNvSpPr txBox="1"/>
          <p:nvPr/>
        </p:nvSpPr>
        <p:spPr>
          <a:xfrm>
            <a:off x="2904267" y="3081218"/>
            <a:ext cx="2057400" cy="2167068"/>
          </a:xfrm>
          <a:prstGeom prst="rect">
            <a:avLst/>
          </a:prstGeom>
        </p:spPr>
        <p:txBody>
          <a:bodyPr lIns="0" tIns="0" rIns="0" bIns="0" rtlCol="0" anchor="t">
            <a:spAutoFit/>
          </a:bodyPr>
          <a:lstStyle/>
          <a:p>
            <a:pPr defTabSz="609630">
              <a:lnSpc>
                <a:spcPts val="1920"/>
              </a:lnSpc>
            </a:pPr>
            <a:r>
              <a:rPr lang="en-US" sz="1200" b="1" dirty="0">
                <a:solidFill>
                  <a:srgbClr val="2B2C30"/>
                </a:solidFill>
                <a:latin typeface="Public Sans"/>
              </a:rPr>
              <a:t>Regular: </a:t>
            </a:r>
            <a:r>
              <a:rPr lang="en-US" sz="1200" dirty="0">
                <a:solidFill>
                  <a:srgbClr val="2B2C30"/>
                </a:solidFill>
                <a:latin typeface="Public Sans"/>
              </a:rPr>
              <a:t>Camp, VBS, mission projects internationally or in Canada. Funds may come from community. </a:t>
            </a:r>
          </a:p>
          <a:p>
            <a:pPr defTabSz="609630">
              <a:lnSpc>
                <a:spcPts val="1920"/>
              </a:lnSpc>
            </a:pPr>
            <a:r>
              <a:rPr lang="en-US" sz="1200" b="1" dirty="0">
                <a:solidFill>
                  <a:srgbClr val="2B2C30"/>
                </a:solidFill>
                <a:latin typeface="Public Sans"/>
              </a:rPr>
              <a:t>Capital</a:t>
            </a:r>
            <a:r>
              <a:rPr lang="en-US" sz="1200" dirty="0">
                <a:solidFill>
                  <a:srgbClr val="2B2C30"/>
                </a:solidFill>
                <a:latin typeface="Public Sans"/>
              </a:rPr>
              <a:t> (7-15+years) </a:t>
            </a:r>
          </a:p>
          <a:p>
            <a:pPr defTabSz="609630">
              <a:lnSpc>
                <a:spcPts val="1920"/>
              </a:lnSpc>
            </a:pPr>
            <a:endParaRPr lang="en-US" sz="1200" dirty="0">
              <a:solidFill>
                <a:srgbClr val="2B2C30"/>
              </a:solidFill>
              <a:latin typeface="Public Sans"/>
            </a:endParaRPr>
          </a:p>
          <a:p>
            <a:pPr defTabSz="609630">
              <a:lnSpc>
                <a:spcPts val="1920"/>
              </a:lnSpc>
            </a:pPr>
            <a:r>
              <a:rPr lang="en-US" sz="1200" dirty="0">
                <a:solidFill>
                  <a:srgbClr val="2B2C30"/>
                </a:solidFill>
                <a:latin typeface="Public Sans"/>
              </a:rPr>
              <a:t>People  who don’t give regularly may respond to an appeal. </a:t>
            </a:r>
          </a:p>
        </p:txBody>
      </p:sp>
      <p:sp>
        <p:nvSpPr>
          <p:cNvPr id="28" name="TextBox 28"/>
          <p:cNvSpPr txBox="1"/>
          <p:nvPr/>
        </p:nvSpPr>
        <p:spPr>
          <a:xfrm>
            <a:off x="2895600" y="2144133"/>
            <a:ext cx="1857098" cy="294953"/>
          </a:xfrm>
          <a:prstGeom prst="rect">
            <a:avLst/>
          </a:prstGeom>
        </p:spPr>
        <p:txBody>
          <a:bodyPr lIns="0" tIns="0" rIns="0" bIns="0" rtlCol="0" anchor="t">
            <a:spAutoFit/>
          </a:bodyPr>
          <a:lstStyle/>
          <a:p>
            <a:pPr defTabSz="609630">
              <a:lnSpc>
                <a:spcPts val="2320"/>
              </a:lnSpc>
            </a:pPr>
            <a:r>
              <a:rPr lang="en-US" sz="1933" dirty="0">
                <a:solidFill>
                  <a:srgbClr val="2B2C30"/>
                </a:solidFill>
                <a:latin typeface="Playfair Display Italics"/>
              </a:rPr>
              <a:t>Two</a:t>
            </a:r>
          </a:p>
        </p:txBody>
      </p:sp>
      <p:sp>
        <p:nvSpPr>
          <p:cNvPr id="29" name="TextBox 29"/>
          <p:cNvSpPr txBox="1"/>
          <p:nvPr/>
        </p:nvSpPr>
        <p:spPr>
          <a:xfrm>
            <a:off x="2895600" y="2423532"/>
            <a:ext cx="1857098" cy="282129"/>
          </a:xfrm>
          <a:prstGeom prst="rect">
            <a:avLst/>
          </a:prstGeom>
        </p:spPr>
        <p:txBody>
          <a:bodyPr lIns="0" tIns="0" rIns="0" bIns="0" rtlCol="0" anchor="t">
            <a:spAutoFit/>
          </a:bodyPr>
          <a:lstStyle/>
          <a:p>
            <a:pPr defTabSz="609630">
              <a:lnSpc>
                <a:spcPts val="2239"/>
              </a:lnSpc>
            </a:pPr>
            <a:r>
              <a:rPr lang="en-US" sz="1866" dirty="0">
                <a:solidFill>
                  <a:srgbClr val="2B2C30"/>
                </a:solidFill>
                <a:latin typeface="Public Sans Bold"/>
              </a:rPr>
              <a:t>Special projects</a:t>
            </a:r>
          </a:p>
        </p:txBody>
      </p:sp>
      <p:sp>
        <p:nvSpPr>
          <p:cNvPr id="30" name="TextBox 30"/>
          <p:cNvSpPr txBox="1"/>
          <p:nvPr/>
        </p:nvSpPr>
        <p:spPr>
          <a:xfrm>
            <a:off x="7264400" y="3072102"/>
            <a:ext cx="2057400" cy="1436099"/>
          </a:xfrm>
          <a:prstGeom prst="rect">
            <a:avLst/>
          </a:prstGeom>
        </p:spPr>
        <p:txBody>
          <a:bodyPr lIns="0" tIns="0" rIns="0" bIns="0" rtlCol="0" anchor="t">
            <a:spAutoFit/>
          </a:bodyPr>
          <a:lstStyle/>
          <a:p>
            <a:pPr defTabSz="609630">
              <a:lnSpc>
                <a:spcPts val="1920"/>
              </a:lnSpc>
            </a:pPr>
            <a:r>
              <a:rPr lang="en-US" sz="1200" b="1" dirty="0">
                <a:solidFill>
                  <a:srgbClr val="2B2C30"/>
                </a:solidFill>
                <a:latin typeface="Public Sans"/>
              </a:rPr>
              <a:t>Outside funder from </a:t>
            </a:r>
            <a:r>
              <a:rPr lang="en-US" sz="1200" dirty="0">
                <a:solidFill>
                  <a:srgbClr val="2B2C30"/>
                </a:solidFill>
                <a:latin typeface="Public Sans"/>
              </a:rPr>
              <a:t>church, government, foundations. Require grant applications and reporting back.  Your vision needs to fit with what the funder wants to support. </a:t>
            </a:r>
          </a:p>
        </p:txBody>
      </p:sp>
      <p:sp>
        <p:nvSpPr>
          <p:cNvPr id="31" name="TextBox 31"/>
          <p:cNvSpPr txBox="1"/>
          <p:nvPr/>
        </p:nvSpPr>
        <p:spPr>
          <a:xfrm>
            <a:off x="7264400" y="2144133"/>
            <a:ext cx="1857098" cy="294953"/>
          </a:xfrm>
          <a:prstGeom prst="rect">
            <a:avLst/>
          </a:prstGeom>
        </p:spPr>
        <p:txBody>
          <a:bodyPr lIns="0" tIns="0" rIns="0" bIns="0" rtlCol="0" anchor="t">
            <a:spAutoFit/>
          </a:bodyPr>
          <a:lstStyle/>
          <a:p>
            <a:pPr defTabSz="609630">
              <a:lnSpc>
                <a:spcPts val="2320"/>
              </a:lnSpc>
            </a:pPr>
            <a:r>
              <a:rPr lang="en-US" sz="1933" dirty="0">
                <a:solidFill>
                  <a:srgbClr val="2B2C30"/>
                </a:solidFill>
                <a:latin typeface="Playfair Display Italics"/>
              </a:rPr>
              <a:t>Four</a:t>
            </a:r>
          </a:p>
        </p:txBody>
      </p:sp>
      <p:sp>
        <p:nvSpPr>
          <p:cNvPr id="32" name="TextBox 32"/>
          <p:cNvSpPr txBox="1"/>
          <p:nvPr/>
        </p:nvSpPr>
        <p:spPr>
          <a:xfrm>
            <a:off x="7264400" y="2423532"/>
            <a:ext cx="1857098" cy="282129"/>
          </a:xfrm>
          <a:prstGeom prst="rect">
            <a:avLst/>
          </a:prstGeom>
        </p:spPr>
        <p:txBody>
          <a:bodyPr lIns="0" tIns="0" rIns="0" bIns="0" rtlCol="0" anchor="t">
            <a:spAutoFit/>
          </a:bodyPr>
          <a:lstStyle/>
          <a:p>
            <a:pPr defTabSz="609630">
              <a:lnSpc>
                <a:spcPts val="2239"/>
              </a:lnSpc>
            </a:pPr>
            <a:r>
              <a:rPr lang="en-US" sz="1866" dirty="0">
                <a:solidFill>
                  <a:srgbClr val="2B2C30"/>
                </a:solidFill>
                <a:latin typeface="Public Sans Bold"/>
              </a:rPr>
              <a:t>Grants/Loans</a:t>
            </a:r>
          </a:p>
        </p:txBody>
      </p:sp>
      <p:sp>
        <p:nvSpPr>
          <p:cNvPr id="33" name="TextBox 33"/>
          <p:cNvSpPr txBox="1"/>
          <p:nvPr/>
        </p:nvSpPr>
        <p:spPr>
          <a:xfrm>
            <a:off x="9457467" y="3089035"/>
            <a:ext cx="2057400" cy="1923412"/>
          </a:xfrm>
          <a:prstGeom prst="rect">
            <a:avLst/>
          </a:prstGeom>
        </p:spPr>
        <p:txBody>
          <a:bodyPr lIns="0" tIns="0" rIns="0" bIns="0" rtlCol="0" anchor="t">
            <a:spAutoFit/>
          </a:bodyPr>
          <a:lstStyle/>
          <a:p>
            <a:pPr defTabSz="609630">
              <a:lnSpc>
                <a:spcPts val="1920"/>
              </a:lnSpc>
            </a:pPr>
            <a:r>
              <a:rPr lang="en-US" sz="1200" dirty="0">
                <a:solidFill>
                  <a:srgbClr val="2B2C30"/>
                </a:solidFill>
                <a:latin typeface="Public Sans"/>
              </a:rPr>
              <a:t>May be through </a:t>
            </a:r>
            <a:r>
              <a:rPr lang="en-US" sz="1200" b="1" dirty="0">
                <a:solidFill>
                  <a:srgbClr val="2B2C30"/>
                </a:solidFill>
                <a:latin typeface="Public Sans"/>
              </a:rPr>
              <a:t>renting your facilities</a:t>
            </a:r>
            <a:r>
              <a:rPr lang="en-US" sz="1200" dirty="0">
                <a:solidFill>
                  <a:srgbClr val="2B2C30"/>
                </a:solidFill>
                <a:latin typeface="Public Sans"/>
              </a:rPr>
              <a:t> – for gain or to share expenses.  Brings people into the building and is good stewardship of the resources you have more than it is raising funds, but it can be a source of funds. </a:t>
            </a:r>
          </a:p>
        </p:txBody>
      </p:sp>
      <p:sp>
        <p:nvSpPr>
          <p:cNvPr id="34" name="TextBox 34"/>
          <p:cNvSpPr txBox="1"/>
          <p:nvPr/>
        </p:nvSpPr>
        <p:spPr>
          <a:xfrm>
            <a:off x="9448800" y="2144133"/>
            <a:ext cx="1857098" cy="294953"/>
          </a:xfrm>
          <a:prstGeom prst="rect">
            <a:avLst/>
          </a:prstGeom>
        </p:spPr>
        <p:txBody>
          <a:bodyPr lIns="0" tIns="0" rIns="0" bIns="0" rtlCol="0" anchor="t">
            <a:spAutoFit/>
          </a:bodyPr>
          <a:lstStyle/>
          <a:p>
            <a:pPr defTabSz="609630">
              <a:lnSpc>
                <a:spcPts val="2320"/>
              </a:lnSpc>
            </a:pPr>
            <a:r>
              <a:rPr lang="en-US" sz="1933" dirty="0">
                <a:solidFill>
                  <a:srgbClr val="2B2C30"/>
                </a:solidFill>
                <a:latin typeface="Playfair Display Italics"/>
              </a:rPr>
              <a:t>Five</a:t>
            </a:r>
          </a:p>
        </p:txBody>
      </p:sp>
      <p:sp>
        <p:nvSpPr>
          <p:cNvPr id="35" name="TextBox 35"/>
          <p:cNvSpPr txBox="1"/>
          <p:nvPr/>
        </p:nvSpPr>
        <p:spPr>
          <a:xfrm>
            <a:off x="9448800" y="2423532"/>
            <a:ext cx="2175733" cy="564257"/>
          </a:xfrm>
          <a:prstGeom prst="rect">
            <a:avLst/>
          </a:prstGeom>
        </p:spPr>
        <p:txBody>
          <a:bodyPr wrap="square" lIns="0" tIns="0" rIns="0" bIns="0" rtlCol="0" anchor="t">
            <a:spAutoFit/>
          </a:bodyPr>
          <a:lstStyle/>
          <a:p>
            <a:pPr defTabSz="609630">
              <a:lnSpc>
                <a:spcPts val="2239"/>
              </a:lnSpc>
            </a:pPr>
            <a:r>
              <a:rPr lang="en-US" sz="1866" dirty="0">
                <a:solidFill>
                  <a:srgbClr val="2B2C30"/>
                </a:solidFill>
                <a:latin typeface="Public Sans Bold"/>
              </a:rPr>
              <a:t>Shared Expenses Partnership</a:t>
            </a:r>
          </a:p>
        </p:txBody>
      </p:sp>
      <p:sp>
        <p:nvSpPr>
          <p:cNvPr id="42" name="Freeform 3">
            <a:extLst>
              <a:ext uri="{FF2B5EF4-FFF2-40B4-BE49-F238E27FC236}">
                <a16:creationId xmlns:a16="http://schemas.microsoft.com/office/drawing/2014/main" id="{5A638E7B-1256-F259-1F9E-9CF23F73E7EA}"/>
              </a:ext>
            </a:extLst>
          </p:cNvPr>
          <p:cNvSpPr/>
          <p:nvPr/>
        </p:nvSpPr>
        <p:spPr>
          <a:xfrm>
            <a:off x="732025" y="5946580"/>
            <a:ext cx="5790032" cy="626440"/>
          </a:xfrm>
          <a:custGeom>
            <a:avLst/>
            <a:gdLst/>
            <a:ahLst/>
            <a:cxnLst/>
            <a:rect l="l" t="t" r="r" b="b"/>
            <a:pathLst>
              <a:path w="8265620" h="893137">
                <a:moveTo>
                  <a:pt x="0" y="0"/>
                </a:moveTo>
                <a:lnTo>
                  <a:pt x="8265620" y="0"/>
                </a:lnTo>
                <a:lnTo>
                  <a:pt x="8265620" y="893137"/>
                </a:lnTo>
                <a:lnTo>
                  <a:pt x="0" y="893137"/>
                </a:lnTo>
                <a:lnTo>
                  <a:pt x="0" y="0"/>
                </a:lnTo>
                <a:close/>
              </a:path>
            </a:pathLst>
          </a:custGeom>
          <a:blipFill>
            <a:blip r:embed="rId3"/>
            <a:stretch>
              <a:fillRect t="-2828"/>
            </a:stretch>
          </a:blipFill>
        </p:spPr>
        <p:txBody>
          <a:bodyPr/>
          <a:lstStyle/>
          <a:p>
            <a:pPr defTabSz="609630"/>
            <a:endParaRPr lang="en-US" sz="1200">
              <a:solidFill>
                <a:prstClr val="black"/>
              </a:solidFill>
              <a:latin typeface="Calibri"/>
            </a:endParaRPr>
          </a:p>
        </p:txBody>
      </p:sp>
      <p:cxnSp>
        <p:nvCxnSpPr>
          <p:cNvPr id="20" name="Straight Arrow Connector 19">
            <a:extLst>
              <a:ext uri="{FF2B5EF4-FFF2-40B4-BE49-F238E27FC236}">
                <a16:creationId xmlns:a16="http://schemas.microsoft.com/office/drawing/2014/main" id="{0BC14FFB-8D49-E0D8-893B-897186266088}"/>
              </a:ext>
            </a:extLst>
          </p:cNvPr>
          <p:cNvCxnSpPr/>
          <p:nvPr/>
        </p:nvCxnSpPr>
        <p:spPr>
          <a:xfrm flipV="1">
            <a:off x="685800" y="5891394"/>
            <a:ext cx="10739717" cy="1793"/>
          </a:xfrm>
          <a:prstGeom prst="straightConnector1">
            <a:avLst/>
          </a:prstGeom>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11FA528E-6C34-F0D0-773C-1DF67029D762}"/>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206909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85797" y="1173841"/>
            <a:ext cx="10820396" cy="25673"/>
          </a:xfrm>
          <a:prstGeom prst="line">
            <a:avLst/>
          </a:prstGeom>
          <a:ln w="9525" cap="flat">
            <a:solidFill>
              <a:srgbClr val="D1202B"/>
            </a:solidFill>
            <a:prstDash val="solid"/>
            <a:headEnd type="none" w="sm" len="sm"/>
            <a:tailEnd type="none" w="sm" len="sm"/>
          </a:ln>
        </p:spPr>
        <p:txBody>
          <a:bodyPr/>
          <a:lstStyle/>
          <a:p>
            <a:endParaRPr lang="en-US" sz="1200"/>
          </a:p>
        </p:txBody>
      </p:sp>
      <p:sp>
        <p:nvSpPr>
          <p:cNvPr id="18" name="TextBox 18"/>
          <p:cNvSpPr txBox="1"/>
          <p:nvPr/>
        </p:nvSpPr>
        <p:spPr>
          <a:xfrm>
            <a:off x="671247" y="628650"/>
            <a:ext cx="10820400" cy="472052"/>
          </a:xfrm>
          <a:prstGeom prst="rect">
            <a:avLst/>
          </a:prstGeom>
        </p:spPr>
        <p:txBody>
          <a:bodyPr lIns="0" tIns="0" rIns="0" bIns="0" rtlCol="0" anchor="t">
            <a:spAutoFit/>
          </a:bodyPr>
          <a:lstStyle/>
          <a:p>
            <a:pPr>
              <a:lnSpc>
                <a:spcPts val="3467"/>
              </a:lnSpc>
              <a:spcBef>
                <a:spcPct val="0"/>
              </a:spcBef>
            </a:pPr>
            <a:r>
              <a:rPr lang="en-US" sz="4000" spc="562" dirty="0">
                <a:solidFill>
                  <a:srgbClr val="1E3C71"/>
                </a:solidFill>
                <a:latin typeface="Public Sans Bold"/>
              </a:rPr>
              <a:t>Your Vision sets your Priorities</a:t>
            </a:r>
          </a:p>
        </p:txBody>
      </p:sp>
      <p:graphicFrame>
        <p:nvGraphicFramePr>
          <p:cNvPr id="13" name="Diagram 12">
            <a:extLst>
              <a:ext uri="{FF2B5EF4-FFF2-40B4-BE49-F238E27FC236}">
                <a16:creationId xmlns:a16="http://schemas.microsoft.com/office/drawing/2014/main" id="{094CA4BA-F40A-CEBF-87CC-A8B55D1B4406}"/>
              </a:ext>
            </a:extLst>
          </p:cNvPr>
          <p:cNvGraphicFramePr/>
          <p:nvPr>
            <p:extLst>
              <p:ext uri="{D42A27DB-BD31-4B8C-83A1-F6EECF244321}">
                <p14:modId xmlns:p14="http://schemas.microsoft.com/office/powerpoint/2010/main" val="2966794651"/>
              </p:ext>
            </p:extLst>
          </p:nvPr>
        </p:nvGraphicFramePr>
        <p:xfrm>
          <a:off x="1088136" y="1180307"/>
          <a:ext cx="9449235" cy="5677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4C0DC86-D0D9-C7E1-929C-626901D9E116}"/>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2142219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8C72F-C197-E7D7-090D-64F1D754A4CE}"/>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DDECA8F-5E11-6B04-F429-848185D30BE6}"/>
              </a:ext>
            </a:extLst>
          </p:cNvPr>
          <p:cNvSpPr/>
          <p:nvPr/>
        </p:nvSpPr>
        <p:spPr>
          <a:xfrm flipV="1">
            <a:off x="685797" y="1173841"/>
            <a:ext cx="10820396" cy="25673"/>
          </a:xfrm>
          <a:prstGeom prst="line">
            <a:avLst/>
          </a:prstGeom>
          <a:ln w="9525" cap="flat">
            <a:solidFill>
              <a:srgbClr val="D1202B"/>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8" name="TextBox 18">
            <a:extLst>
              <a:ext uri="{FF2B5EF4-FFF2-40B4-BE49-F238E27FC236}">
                <a16:creationId xmlns:a16="http://schemas.microsoft.com/office/drawing/2014/main" id="{9B9E6A49-3F28-765C-D9D6-0A6F437B03B2}"/>
              </a:ext>
            </a:extLst>
          </p:cNvPr>
          <p:cNvSpPr txBox="1"/>
          <p:nvPr/>
        </p:nvSpPr>
        <p:spPr>
          <a:xfrm>
            <a:off x="671247" y="628650"/>
            <a:ext cx="10820400" cy="408894"/>
          </a:xfrm>
          <a:prstGeom prst="rect">
            <a:avLst/>
          </a:prstGeom>
        </p:spPr>
        <p:txBody>
          <a:bodyPr lIns="0" tIns="0" rIns="0" bIns="0" rtlCol="0" anchor="t">
            <a:spAutoFit/>
          </a:bodyPr>
          <a:lstStyle/>
          <a:p>
            <a:pPr defTabSz="609630">
              <a:lnSpc>
                <a:spcPts val="3467"/>
              </a:lnSpc>
              <a:spcBef>
                <a:spcPct val="0"/>
              </a:spcBef>
            </a:pPr>
            <a:r>
              <a:rPr lang="en-US" sz="2476" spc="562" dirty="0">
                <a:solidFill>
                  <a:srgbClr val="1E3C71"/>
                </a:solidFill>
                <a:latin typeface="Public Sans Bold"/>
              </a:rPr>
              <a:t>Your Vision sets your Priorities</a:t>
            </a:r>
          </a:p>
        </p:txBody>
      </p:sp>
      <p:sp>
        <p:nvSpPr>
          <p:cNvPr id="33" name="Freeform 3">
            <a:extLst>
              <a:ext uri="{FF2B5EF4-FFF2-40B4-BE49-F238E27FC236}">
                <a16:creationId xmlns:a16="http://schemas.microsoft.com/office/drawing/2014/main" id="{4C491250-44D6-C324-78AC-549455E05847}"/>
              </a:ext>
            </a:extLst>
          </p:cNvPr>
          <p:cNvSpPr/>
          <p:nvPr/>
        </p:nvSpPr>
        <p:spPr>
          <a:xfrm>
            <a:off x="7244952" y="1364981"/>
            <a:ext cx="4146111" cy="448579"/>
          </a:xfrm>
          <a:custGeom>
            <a:avLst/>
            <a:gdLst/>
            <a:ahLst/>
            <a:cxnLst/>
            <a:rect l="l" t="t" r="r" b="b"/>
            <a:pathLst>
              <a:path w="8265620" h="893137">
                <a:moveTo>
                  <a:pt x="0" y="0"/>
                </a:moveTo>
                <a:lnTo>
                  <a:pt x="8265620" y="0"/>
                </a:lnTo>
                <a:lnTo>
                  <a:pt x="8265620" y="893137"/>
                </a:lnTo>
                <a:lnTo>
                  <a:pt x="0" y="893137"/>
                </a:lnTo>
                <a:lnTo>
                  <a:pt x="0" y="0"/>
                </a:lnTo>
                <a:close/>
              </a:path>
            </a:pathLst>
          </a:custGeom>
          <a:blipFill>
            <a:blip r:embed="rId3"/>
            <a:stretch>
              <a:fillRect t="-2828"/>
            </a:stretch>
          </a:blipFill>
        </p:spPr>
        <p:txBody>
          <a:bodyPr/>
          <a:lstStyle/>
          <a:p>
            <a:pPr defTabSz="609630"/>
            <a:endParaRPr lang="en-US" sz="1200">
              <a:solidFill>
                <a:prstClr val="black"/>
              </a:solidFill>
              <a:latin typeface="Calibri"/>
            </a:endParaRPr>
          </a:p>
        </p:txBody>
      </p:sp>
      <p:graphicFrame>
        <p:nvGraphicFramePr>
          <p:cNvPr id="3" name="Content Placeholder 3">
            <a:extLst>
              <a:ext uri="{FF2B5EF4-FFF2-40B4-BE49-F238E27FC236}">
                <a16:creationId xmlns:a16="http://schemas.microsoft.com/office/drawing/2014/main" id="{24747068-028E-50E4-DF92-00F8C3D87DF4}"/>
              </a:ext>
            </a:extLst>
          </p:cNvPr>
          <p:cNvGraphicFramePr>
            <a:graphicFrameLocks/>
          </p:cNvGraphicFramePr>
          <p:nvPr>
            <p:extLst>
              <p:ext uri="{D42A27DB-BD31-4B8C-83A1-F6EECF244321}">
                <p14:modId xmlns:p14="http://schemas.microsoft.com/office/powerpoint/2010/main" val="587329663"/>
              </p:ext>
            </p:extLst>
          </p:nvPr>
        </p:nvGraphicFramePr>
        <p:xfrm>
          <a:off x="296092" y="1341121"/>
          <a:ext cx="11530149" cy="5434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145C8F2-12BA-ACBD-43C2-4023CB810ACA}"/>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2400969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B2477-26F6-632A-BCFF-D17B8CB9F6B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B5E32F8-E539-3F1A-DB97-AD96693652AC}"/>
              </a:ext>
            </a:extLst>
          </p:cNvPr>
          <p:cNvSpPr/>
          <p:nvPr/>
        </p:nvSpPr>
        <p:spPr>
          <a:xfrm flipV="1">
            <a:off x="685797" y="1173841"/>
            <a:ext cx="10820396" cy="25673"/>
          </a:xfrm>
          <a:prstGeom prst="line">
            <a:avLst/>
          </a:prstGeom>
          <a:ln w="9525" cap="flat">
            <a:solidFill>
              <a:srgbClr val="D1202B"/>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8" name="TextBox 18">
            <a:extLst>
              <a:ext uri="{FF2B5EF4-FFF2-40B4-BE49-F238E27FC236}">
                <a16:creationId xmlns:a16="http://schemas.microsoft.com/office/drawing/2014/main" id="{4E55E990-E3A1-6DCD-D49C-225537D52D9D}"/>
              </a:ext>
            </a:extLst>
          </p:cNvPr>
          <p:cNvSpPr txBox="1"/>
          <p:nvPr/>
        </p:nvSpPr>
        <p:spPr>
          <a:xfrm>
            <a:off x="671247" y="628650"/>
            <a:ext cx="10820400" cy="408894"/>
          </a:xfrm>
          <a:prstGeom prst="rect">
            <a:avLst/>
          </a:prstGeom>
        </p:spPr>
        <p:txBody>
          <a:bodyPr lIns="0" tIns="0" rIns="0" bIns="0" rtlCol="0" anchor="t">
            <a:spAutoFit/>
          </a:bodyPr>
          <a:lstStyle/>
          <a:p>
            <a:pPr defTabSz="609630">
              <a:lnSpc>
                <a:spcPts val="3467"/>
              </a:lnSpc>
              <a:spcBef>
                <a:spcPct val="0"/>
              </a:spcBef>
            </a:pPr>
            <a:r>
              <a:rPr lang="en-US" sz="2476" spc="562" dirty="0">
                <a:solidFill>
                  <a:srgbClr val="1E3C71"/>
                </a:solidFill>
                <a:latin typeface="Public Sans Bold"/>
              </a:rPr>
              <a:t>Your Vision sets your Priorities</a:t>
            </a:r>
          </a:p>
        </p:txBody>
      </p:sp>
      <p:sp>
        <p:nvSpPr>
          <p:cNvPr id="33" name="Freeform 3">
            <a:extLst>
              <a:ext uri="{FF2B5EF4-FFF2-40B4-BE49-F238E27FC236}">
                <a16:creationId xmlns:a16="http://schemas.microsoft.com/office/drawing/2014/main" id="{4FA0A7DA-CADA-63F5-9151-4DF60347BFC3}"/>
              </a:ext>
            </a:extLst>
          </p:cNvPr>
          <p:cNvSpPr/>
          <p:nvPr/>
        </p:nvSpPr>
        <p:spPr>
          <a:xfrm>
            <a:off x="7244952" y="1364981"/>
            <a:ext cx="4146111" cy="448579"/>
          </a:xfrm>
          <a:custGeom>
            <a:avLst/>
            <a:gdLst/>
            <a:ahLst/>
            <a:cxnLst/>
            <a:rect l="l" t="t" r="r" b="b"/>
            <a:pathLst>
              <a:path w="8265620" h="893137">
                <a:moveTo>
                  <a:pt x="0" y="0"/>
                </a:moveTo>
                <a:lnTo>
                  <a:pt x="8265620" y="0"/>
                </a:lnTo>
                <a:lnTo>
                  <a:pt x="8265620" y="893137"/>
                </a:lnTo>
                <a:lnTo>
                  <a:pt x="0" y="893137"/>
                </a:lnTo>
                <a:lnTo>
                  <a:pt x="0" y="0"/>
                </a:lnTo>
                <a:close/>
              </a:path>
            </a:pathLst>
          </a:custGeom>
          <a:blipFill>
            <a:blip r:embed="rId3"/>
            <a:stretch>
              <a:fillRect t="-2828"/>
            </a:stretch>
          </a:blipFill>
        </p:spPr>
        <p:txBody>
          <a:bodyPr/>
          <a:lstStyle/>
          <a:p>
            <a:pPr defTabSz="609630"/>
            <a:endParaRPr lang="en-US" sz="1200">
              <a:solidFill>
                <a:prstClr val="black"/>
              </a:solidFill>
              <a:latin typeface="Calibri"/>
            </a:endParaRPr>
          </a:p>
        </p:txBody>
      </p:sp>
      <p:graphicFrame>
        <p:nvGraphicFramePr>
          <p:cNvPr id="4" name="Diagram 3">
            <a:extLst>
              <a:ext uri="{FF2B5EF4-FFF2-40B4-BE49-F238E27FC236}">
                <a16:creationId xmlns:a16="http://schemas.microsoft.com/office/drawing/2014/main" id="{752A6F07-B28F-3C18-BC04-5A024F2CAD9A}"/>
              </a:ext>
            </a:extLst>
          </p:cNvPr>
          <p:cNvGraphicFramePr/>
          <p:nvPr/>
        </p:nvGraphicFramePr>
        <p:xfrm>
          <a:off x="1619358" y="1580901"/>
          <a:ext cx="8482584" cy="5394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C3E7AE66-49AA-1B4D-C7AD-E185AF894671}"/>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3327108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5A674-97AF-BE45-392D-BB8CB7F248F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1212EB8-2421-43DF-7E11-F61A42089129}"/>
              </a:ext>
            </a:extLst>
          </p:cNvPr>
          <p:cNvSpPr txBox="1"/>
          <p:nvPr/>
        </p:nvSpPr>
        <p:spPr>
          <a:xfrm>
            <a:off x="568467" y="675976"/>
            <a:ext cx="10820400" cy="448841"/>
          </a:xfrm>
          <a:prstGeom prst="rect">
            <a:avLst/>
          </a:prstGeom>
        </p:spPr>
        <p:txBody>
          <a:bodyPr lIns="0" tIns="0" rIns="0" bIns="0" rtlCol="0" anchor="t">
            <a:spAutoFit/>
          </a:bodyPr>
          <a:lstStyle/>
          <a:p>
            <a:pPr>
              <a:lnSpc>
                <a:spcPts val="3467"/>
              </a:lnSpc>
              <a:spcBef>
                <a:spcPct val="0"/>
              </a:spcBef>
            </a:pPr>
            <a:r>
              <a:rPr lang="en-US" sz="3200" b="1" spc="562" dirty="0">
                <a:solidFill>
                  <a:srgbClr val="1E3C71"/>
                </a:solidFill>
                <a:latin typeface="Public Sans Bold"/>
              </a:rPr>
              <a:t>PCC Grant Process</a:t>
            </a:r>
          </a:p>
        </p:txBody>
      </p:sp>
      <p:sp>
        <p:nvSpPr>
          <p:cNvPr id="3" name="AutoShape 3">
            <a:extLst>
              <a:ext uri="{FF2B5EF4-FFF2-40B4-BE49-F238E27FC236}">
                <a16:creationId xmlns:a16="http://schemas.microsoft.com/office/drawing/2014/main" id="{14BF9895-46F9-0C14-D05C-8B0746ACE033}"/>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endParaRPr lang="en-US" sz="1200"/>
          </a:p>
        </p:txBody>
      </p:sp>
      <p:sp>
        <p:nvSpPr>
          <p:cNvPr id="11" name="TextBox 11">
            <a:extLst>
              <a:ext uri="{FF2B5EF4-FFF2-40B4-BE49-F238E27FC236}">
                <a16:creationId xmlns:a16="http://schemas.microsoft.com/office/drawing/2014/main" id="{8DA875FD-2B01-726E-0A2F-838CFBA44C4B}"/>
              </a:ext>
            </a:extLst>
          </p:cNvPr>
          <p:cNvSpPr txBox="1"/>
          <p:nvPr/>
        </p:nvSpPr>
        <p:spPr>
          <a:xfrm>
            <a:off x="964707" y="1534498"/>
            <a:ext cx="10262585" cy="5601533"/>
          </a:xfrm>
          <a:prstGeom prst="rect">
            <a:avLst/>
          </a:prstGeom>
        </p:spPr>
        <p:txBody>
          <a:bodyPr wrap="square" lIns="0" tIns="0" rIns="0" bIns="0" rtlCol="0" anchor="t">
            <a:spAutoFit/>
          </a:bodyPr>
          <a:lstStyle/>
          <a:p>
            <a:pPr marR="0" lvl="0" algn="just">
              <a:tabLst>
                <a:tab pos="457200" algn="l"/>
                <a:tab pos="685800" algn="l"/>
                <a:tab pos="914400" algn="l"/>
              </a:tabLst>
            </a:pPr>
            <a:r>
              <a:rPr lang="en-US" sz="2800" dirty="0">
                <a:solidFill>
                  <a:srgbClr val="000000"/>
                </a:solidFill>
                <a:effectLst/>
                <a:latin typeface="Calibri" panose="020F0502020204030204" pitchFamily="34" charset="0"/>
                <a:ea typeface="Times New Roman" panose="02020603050405020304" pitchFamily="18" charset="0"/>
              </a:rPr>
              <a:t>$2.5 million from New &amp; Renewin</a:t>
            </a:r>
            <a:r>
              <a:rPr lang="en-US" sz="2800" dirty="0">
                <a:solidFill>
                  <a:srgbClr val="000000"/>
                </a:solidFill>
                <a:latin typeface="Calibri" panose="020F0502020204030204" pitchFamily="34" charset="0"/>
                <a:ea typeface="Times New Roman" panose="02020603050405020304" pitchFamily="18" charset="0"/>
              </a:rPr>
              <a:t>g Ministry funds to provide grants up to $75,000 for feasibility &amp; pre-development studies.</a:t>
            </a:r>
          </a:p>
          <a:p>
            <a:pPr marR="0" lvl="0" algn="just">
              <a:tabLst>
                <a:tab pos="457200" algn="l"/>
                <a:tab pos="685800" algn="l"/>
                <a:tab pos="914400" algn="l"/>
              </a:tabLst>
            </a:pPr>
            <a:endParaRPr lang="en-US" sz="2800" dirty="0">
              <a:solidFill>
                <a:srgbClr val="000000"/>
              </a:solidFill>
              <a:latin typeface="Calibri" panose="020F0502020204030204" pitchFamily="34" charset="0"/>
              <a:ea typeface="Aptos" panose="020B0004020202020204" pitchFamily="34" charset="0"/>
              <a:cs typeface="Aptos" panose="020B0004020202020204" pitchFamily="34" charset="0"/>
            </a:endParaRPr>
          </a:p>
          <a:p>
            <a:pPr marR="0" lvl="0" algn="just">
              <a:tabLst>
                <a:tab pos="457200" algn="l"/>
                <a:tab pos="685800" algn="l"/>
                <a:tab pos="914400" algn="l"/>
              </a:tabLst>
            </a:pPr>
            <a:r>
              <a:rPr lang="en-US" sz="2800" dirty="0">
                <a:solidFill>
                  <a:srgbClr val="000000"/>
                </a:solidFill>
                <a:latin typeface="Calibri" panose="020F0502020204030204" pitchFamily="34" charset="0"/>
                <a:ea typeface="Aptos" panose="020B0004020202020204" pitchFamily="34" charset="0"/>
                <a:cs typeface="Aptos" panose="020B0004020202020204" pitchFamily="34" charset="0"/>
              </a:rPr>
              <a:t>Congregations conducted a Request for Proposal process which allows them to get quotes from experts who can conduct the feasibility studies.  </a:t>
            </a:r>
          </a:p>
          <a:p>
            <a:pPr marR="0" lvl="0" algn="just">
              <a:tabLst>
                <a:tab pos="457200" algn="l"/>
                <a:tab pos="685800" algn="l"/>
                <a:tab pos="914400" algn="l"/>
              </a:tabLst>
            </a:pPr>
            <a:endParaRPr lang="en-US" sz="2800" dirty="0">
              <a:solidFill>
                <a:srgbClr val="000000"/>
              </a:solidFill>
              <a:latin typeface="Calibri" panose="020F0502020204030204" pitchFamily="34" charset="0"/>
              <a:ea typeface="Aptos" panose="020B0004020202020204" pitchFamily="34" charset="0"/>
              <a:cs typeface="Aptos" panose="020B0004020202020204" pitchFamily="34" charset="0"/>
            </a:endParaRPr>
          </a:p>
          <a:p>
            <a:pPr marR="0" lvl="0" algn="just">
              <a:tabLst>
                <a:tab pos="457200" algn="l"/>
                <a:tab pos="685800" algn="l"/>
                <a:tab pos="914400" algn="l"/>
              </a:tabLst>
            </a:pPr>
            <a:r>
              <a:rPr lang="en-US" sz="2800" dirty="0">
                <a:solidFill>
                  <a:srgbClr val="000000"/>
                </a:solidFill>
                <a:latin typeface="Calibri" panose="020F0502020204030204" pitchFamily="34" charset="0"/>
                <a:ea typeface="Aptos" panose="020B0004020202020204" pitchFamily="34" charset="0"/>
                <a:cs typeface="Aptos" panose="020B0004020202020204" pitchFamily="34" charset="0"/>
              </a:rPr>
              <a:t>RFPs evaluated considering cost, qualifications of the group and probability of success (and in fulfilling goals/vision/God’s mission etc.)</a:t>
            </a:r>
          </a:p>
          <a:p>
            <a:pPr marR="0" lvl="0" algn="just">
              <a:tabLst>
                <a:tab pos="457200" algn="l"/>
                <a:tab pos="685800" algn="l"/>
                <a:tab pos="914400" algn="l"/>
              </a:tabLst>
            </a:pPr>
            <a:endParaRPr lang="en-US" sz="2800" dirty="0">
              <a:solidFill>
                <a:srgbClr val="000000"/>
              </a:solidFill>
              <a:latin typeface="Calibri" panose="020F0502020204030204" pitchFamily="34" charset="0"/>
              <a:ea typeface="Aptos" panose="020B0004020202020204" pitchFamily="34" charset="0"/>
              <a:cs typeface="Aptos" panose="020B0004020202020204" pitchFamily="34" charset="0"/>
            </a:endParaRPr>
          </a:p>
          <a:p>
            <a:pPr marR="0" lvl="0" algn="just">
              <a:tabLst>
                <a:tab pos="457200" algn="l"/>
                <a:tab pos="685800" algn="l"/>
                <a:tab pos="914400" algn="l"/>
              </a:tabLst>
            </a:pPr>
            <a:r>
              <a:rPr lang="en-US" sz="2800" dirty="0">
                <a:solidFill>
                  <a:srgbClr val="000000"/>
                </a:solidFill>
                <a:latin typeface="Calibri" panose="020F0502020204030204" pitchFamily="34" charset="0"/>
                <a:ea typeface="Aptos" panose="020B0004020202020204" pitchFamily="34" charset="0"/>
                <a:cs typeface="Aptos" panose="020B0004020202020204" pitchFamily="34" charset="0"/>
              </a:rPr>
              <a:t>The selected proposal is submitted to the committee to apply for the grant.</a:t>
            </a:r>
            <a:endParaRPr lang="en-US" sz="2800" dirty="0">
              <a:ea typeface="Aptos" panose="020B0004020202020204" pitchFamily="34" charset="0"/>
              <a:cs typeface="Aptos" panose="020B0004020202020204" pitchFamily="34" charset="0"/>
            </a:endParaRPr>
          </a:p>
          <a:p>
            <a:pPr marL="342917" indent="-342917">
              <a:buFont typeface="+mj-lt"/>
              <a:buAutoNum type="arabicPeriod"/>
            </a:pPr>
            <a:endParaRPr lang="en-US" sz="2800" dirty="0"/>
          </a:p>
        </p:txBody>
      </p:sp>
      <p:sp>
        <p:nvSpPr>
          <p:cNvPr id="4" name="TextBox 3">
            <a:extLst>
              <a:ext uri="{FF2B5EF4-FFF2-40B4-BE49-F238E27FC236}">
                <a16:creationId xmlns:a16="http://schemas.microsoft.com/office/drawing/2014/main" id="{51E88B79-5365-9F4E-77DC-0EB65AFE2F93}"/>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89594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B747A-2DB8-EDAF-B007-D715FA54DD9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E8E7F5F-9DC2-0A5F-65B9-1329954B1CA3}"/>
              </a:ext>
            </a:extLst>
          </p:cNvPr>
          <p:cNvSpPr txBox="1"/>
          <p:nvPr/>
        </p:nvSpPr>
        <p:spPr>
          <a:xfrm>
            <a:off x="568467" y="675976"/>
            <a:ext cx="10820400" cy="448841"/>
          </a:xfrm>
          <a:prstGeom prst="rect">
            <a:avLst/>
          </a:prstGeom>
        </p:spPr>
        <p:txBody>
          <a:bodyPr lIns="0" tIns="0" rIns="0" bIns="0" rtlCol="0" anchor="t">
            <a:spAutoFit/>
          </a:bodyPr>
          <a:lstStyle/>
          <a:p>
            <a:pPr>
              <a:lnSpc>
                <a:spcPts val="3467"/>
              </a:lnSpc>
              <a:spcBef>
                <a:spcPct val="0"/>
              </a:spcBef>
            </a:pPr>
            <a:r>
              <a:rPr lang="en-US" sz="3200" b="1" spc="562" dirty="0">
                <a:solidFill>
                  <a:srgbClr val="1E3C71"/>
                </a:solidFill>
                <a:latin typeface="Public Sans Bold"/>
              </a:rPr>
              <a:t>Grant Essentials</a:t>
            </a:r>
          </a:p>
        </p:txBody>
      </p:sp>
      <p:sp>
        <p:nvSpPr>
          <p:cNvPr id="3" name="AutoShape 3">
            <a:extLst>
              <a:ext uri="{FF2B5EF4-FFF2-40B4-BE49-F238E27FC236}">
                <a16:creationId xmlns:a16="http://schemas.microsoft.com/office/drawing/2014/main" id="{57624886-B878-BB63-02F5-93B193CCA2D0}"/>
              </a:ext>
            </a:extLst>
          </p:cNvPr>
          <p:cNvSpPr/>
          <p:nvPr/>
        </p:nvSpPr>
        <p:spPr>
          <a:xfrm flipV="1">
            <a:off x="685793" y="1200547"/>
            <a:ext cx="5673558" cy="0"/>
          </a:xfrm>
          <a:prstGeom prst="line">
            <a:avLst/>
          </a:prstGeom>
          <a:ln w="9525" cap="flat">
            <a:solidFill>
              <a:srgbClr val="D1202B"/>
            </a:solidFill>
            <a:prstDash val="solid"/>
            <a:headEnd type="none" w="sm" len="sm"/>
            <a:tailEnd type="none" w="sm" len="sm"/>
          </a:ln>
        </p:spPr>
        <p:txBody>
          <a:bodyPr/>
          <a:lstStyle/>
          <a:p>
            <a:endParaRPr lang="en-US" sz="1200"/>
          </a:p>
        </p:txBody>
      </p:sp>
      <p:sp>
        <p:nvSpPr>
          <p:cNvPr id="11" name="TextBox 11">
            <a:extLst>
              <a:ext uri="{FF2B5EF4-FFF2-40B4-BE49-F238E27FC236}">
                <a16:creationId xmlns:a16="http://schemas.microsoft.com/office/drawing/2014/main" id="{DE9E9FBE-31FA-85EA-2A00-2305115ABB21}"/>
              </a:ext>
            </a:extLst>
          </p:cNvPr>
          <p:cNvSpPr txBox="1"/>
          <p:nvPr/>
        </p:nvSpPr>
        <p:spPr>
          <a:xfrm>
            <a:off x="847375" y="1304683"/>
            <a:ext cx="10906660" cy="6032421"/>
          </a:xfrm>
          <a:prstGeom prst="rect">
            <a:avLst/>
          </a:prstGeom>
        </p:spPr>
        <p:txBody>
          <a:bodyPr wrap="square" lIns="0" tIns="0" rIns="0" bIns="0" rtlCol="0" anchor="t">
            <a:spAutoFit/>
          </a:bodyPr>
          <a:lstStyle/>
          <a:p>
            <a:pPr marL="342900" marR="0" lvl="0" indent="-342900">
              <a:buFont typeface="Symbol" panose="05050102010706020507" pitchFamily="18" charset="2"/>
              <a:buChar char=""/>
              <a:tabLst>
                <a:tab pos="457200" algn="l"/>
                <a:tab pos="685800" algn="l"/>
                <a:tab pos="914400" algn="l"/>
              </a:tabLst>
            </a:pPr>
            <a:r>
              <a:rPr lang="en-US" sz="2800" dirty="0">
                <a:solidFill>
                  <a:srgbClr val="000000"/>
                </a:solidFill>
                <a:effectLst/>
                <a:latin typeface="Calibri" panose="020F0502020204030204" pitchFamily="34" charset="0"/>
                <a:ea typeface="Times New Roman" panose="02020603050405020304" pitchFamily="18" charset="0"/>
              </a:rPr>
              <a:t>Project fits with God’s mission </a:t>
            </a:r>
          </a:p>
          <a:p>
            <a:pPr marL="342900" marR="0" lvl="0" indent="-342900">
              <a:buFont typeface="Symbol" panose="05050102010706020507" pitchFamily="18" charset="2"/>
              <a:buChar char=""/>
              <a:tabLst>
                <a:tab pos="457200" algn="l"/>
                <a:tab pos="685800" algn="l"/>
                <a:tab pos="914400" algn="l"/>
              </a:tabLst>
            </a:pPr>
            <a:r>
              <a:rPr lang="en-US" sz="2800" dirty="0">
                <a:solidFill>
                  <a:srgbClr val="000000"/>
                </a:solidFill>
                <a:latin typeface="Calibri" panose="020F0502020204030204" pitchFamily="34" charset="0"/>
                <a:ea typeface="Times New Roman" panose="02020603050405020304" pitchFamily="18" charset="0"/>
              </a:rPr>
              <a:t>Is </a:t>
            </a:r>
            <a:r>
              <a:rPr lang="en-US" sz="2800" dirty="0">
                <a:solidFill>
                  <a:srgbClr val="000000"/>
                </a:solidFill>
                <a:effectLst/>
                <a:latin typeface="Calibri" panose="020F0502020204030204" pitchFamily="34" charset="0"/>
                <a:ea typeface="Times New Roman" panose="02020603050405020304" pitchFamily="18" charset="0"/>
              </a:rPr>
              <a:t>connected to a Presbyterian congregation, presbytery or ministry</a:t>
            </a:r>
            <a:endParaRPr lang="en-US" sz="28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tabLst>
                <a:tab pos="457200" algn="l"/>
                <a:tab pos="685800" algn="l"/>
                <a:tab pos="914400" algn="l"/>
              </a:tabLst>
            </a:pPr>
            <a:r>
              <a:rPr lang="en-US" sz="2800" dirty="0">
                <a:solidFill>
                  <a:srgbClr val="000000"/>
                </a:solidFill>
                <a:effectLst/>
                <a:latin typeface="Calibri" panose="020F0502020204030204" pitchFamily="34" charset="0"/>
                <a:ea typeface="Times New Roman" panose="02020603050405020304" pitchFamily="18" charset="0"/>
              </a:rPr>
              <a:t>Has presbytery support, as presbytery is ultimately responsible for mission buildings and property in their bounds </a:t>
            </a:r>
          </a:p>
          <a:p>
            <a:pPr marL="342900" marR="0" lvl="0" indent="-342900">
              <a:buFont typeface="Symbol" panose="05050102010706020507" pitchFamily="18" charset="2"/>
              <a:buChar char=""/>
              <a:tabLst>
                <a:tab pos="457200" algn="l"/>
                <a:tab pos="685800" algn="l"/>
                <a:tab pos="914400" algn="l"/>
              </a:tabLst>
            </a:pPr>
            <a:r>
              <a:rPr lang="en-US" sz="2800" dirty="0">
                <a:solidFill>
                  <a:srgbClr val="000000"/>
                </a:solidFill>
                <a:effectLst/>
                <a:latin typeface="Calibri" panose="020F0502020204030204" pitchFamily="34" charset="0"/>
                <a:ea typeface="Times New Roman" panose="02020603050405020304" pitchFamily="18" charset="0"/>
              </a:rPr>
              <a:t>There is a clear communication plan with presbytery, the congregation, session, community and other interested parties to keep them informed. </a:t>
            </a:r>
            <a:endParaRPr lang="en-US" sz="2800" dirty="0">
              <a:effectLst/>
              <a:latin typeface="Times New Roman" panose="02020603050405020304" pitchFamily="18" charset="0"/>
              <a:ea typeface="Times New Roman" panose="02020603050405020304" pitchFamily="18" charset="0"/>
            </a:endParaRPr>
          </a:p>
          <a:p>
            <a:pPr marR="0" lvl="0">
              <a:tabLst>
                <a:tab pos="457200" algn="l"/>
                <a:tab pos="685800" algn="l"/>
                <a:tab pos="914400" algn="l"/>
              </a:tabLst>
            </a:pPr>
            <a:endParaRPr lang="en-US" sz="2800" dirty="0">
              <a:solidFill>
                <a:srgbClr val="000000"/>
              </a:solidFill>
              <a:effectLst/>
              <a:latin typeface="Calibri" panose="020F0502020204030204" pitchFamily="34" charset="0"/>
              <a:ea typeface="Times New Roman" panose="02020603050405020304" pitchFamily="18" charset="0"/>
            </a:endParaRPr>
          </a:p>
          <a:p>
            <a:pPr marR="0" lvl="0">
              <a:tabLst>
                <a:tab pos="457200" algn="l"/>
                <a:tab pos="685800" algn="l"/>
                <a:tab pos="914400" algn="l"/>
              </a:tabLst>
            </a:pPr>
            <a:r>
              <a:rPr lang="en-US" sz="2800" dirty="0">
                <a:solidFill>
                  <a:srgbClr val="000000"/>
                </a:solidFill>
                <a:effectLst/>
                <a:latin typeface="Calibri" panose="020F0502020204030204" pitchFamily="34" charset="0"/>
                <a:ea typeface="Times New Roman" panose="02020603050405020304" pitchFamily="18" charset="0"/>
              </a:rPr>
              <a:t>Be aware redevelopment is expensive, high risk and highly skilled. </a:t>
            </a:r>
          </a:p>
          <a:p>
            <a:pPr marR="0" lvl="0">
              <a:tabLst>
                <a:tab pos="457200" algn="l"/>
                <a:tab pos="685800" algn="l"/>
                <a:tab pos="914400" algn="l"/>
              </a:tabLst>
            </a:pPr>
            <a:r>
              <a:rPr lang="en-US" sz="2800" dirty="0">
                <a:solidFill>
                  <a:srgbClr val="000000"/>
                </a:solidFill>
                <a:effectLst/>
                <a:latin typeface="Calibri" panose="020F0502020204030204" pitchFamily="34" charset="0"/>
                <a:ea typeface="Times New Roman" panose="02020603050405020304" pitchFamily="18" charset="0"/>
              </a:rPr>
              <a:t>There may be many feasibility projects and only a few successfully completed projects. This process will help the congregations learn what is involved in property redevelopment and what is </a:t>
            </a:r>
            <a:r>
              <a:rPr lang="en-US" sz="2800" b="1" dirty="0">
                <a:solidFill>
                  <a:srgbClr val="000000"/>
                </a:solidFill>
                <a:effectLst/>
                <a:latin typeface="Calibri" panose="020F0502020204030204" pitchFamily="34" charset="0"/>
                <a:ea typeface="Times New Roman" panose="02020603050405020304" pitchFamily="18" charset="0"/>
              </a:rPr>
              <a:t>realistically possible for their ministry. </a:t>
            </a:r>
            <a:endParaRPr lang="en-US" sz="2800" b="1" dirty="0">
              <a:effectLst/>
              <a:latin typeface="Times New Roman" panose="02020603050405020304" pitchFamily="18" charset="0"/>
              <a:ea typeface="Times New Roman" panose="02020603050405020304" pitchFamily="18" charset="0"/>
            </a:endParaRPr>
          </a:p>
          <a:p>
            <a:pPr marL="342917" indent="-342917">
              <a:buFont typeface="+mj-lt"/>
              <a:buAutoNum type="arabicPeriod"/>
              <a:tabLst>
                <a:tab pos="304815" algn="l"/>
              </a:tabLst>
            </a:pPr>
            <a:endParaRPr lang="en-US" sz="2800" dirty="0">
              <a:ea typeface="Aptos" panose="020B0004020202020204" pitchFamily="34" charset="0"/>
              <a:cs typeface="Aptos" panose="020B0004020202020204" pitchFamily="34" charset="0"/>
            </a:endParaRPr>
          </a:p>
          <a:p>
            <a:pPr marL="342917" indent="-342917">
              <a:buFont typeface="+mj-lt"/>
              <a:buAutoNum type="arabicPeriod"/>
            </a:pPr>
            <a:endParaRPr lang="en-US" sz="2800" dirty="0"/>
          </a:p>
        </p:txBody>
      </p:sp>
      <p:sp>
        <p:nvSpPr>
          <p:cNvPr id="4" name="TextBox 3">
            <a:extLst>
              <a:ext uri="{FF2B5EF4-FFF2-40B4-BE49-F238E27FC236}">
                <a16:creationId xmlns:a16="http://schemas.microsoft.com/office/drawing/2014/main" id="{2A881292-8A78-625C-3BB5-47461BBE0DAA}"/>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3063684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FE8426-305D-520F-0B47-0C793EE8AA2C}"/>
              </a:ext>
            </a:extLst>
          </p:cNvPr>
          <p:cNvPicPr>
            <a:picLocks noChangeAspect="1"/>
          </p:cNvPicPr>
          <p:nvPr/>
        </p:nvPicPr>
        <p:blipFill>
          <a:blip r:embed="rId2"/>
          <a:stretch>
            <a:fillRect/>
          </a:stretch>
        </p:blipFill>
        <p:spPr>
          <a:xfrm>
            <a:off x="416560" y="1207770"/>
            <a:ext cx="10911840" cy="6137910"/>
          </a:xfrm>
          <a:prstGeom prst="rect">
            <a:avLst/>
          </a:prstGeom>
        </p:spPr>
      </p:pic>
      <p:sp>
        <p:nvSpPr>
          <p:cNvPr id="4" name="TextBox 3">
            <a:extLst>
              <a:ext uri="{FF2B5EF4-FFF2-40B4-BE49-F238E27FC236}">
                <a16:creationId xmlns:a16="http://schemas.microsoft.com/office/drawing/2014/main" id="{7301C6CA-AF04-C575-5EE3-28AEC1B4AC78}"/>
              </a:ext>
            </a:extLst>
          </p:cNvPr>
          <p:cNvSpPr txBox="1"/>
          <p:nvPr/>
        </p:nvSpPr>
        <p:spPr>
          <a:xfrm>
            <a:off x="670560" y="264160"/>
            <a:ext cx="6366295" cy="769441"/>
          </a:xfrm>
          <a:prstGeom prst="rect">
            <a:avLst/>
          </a:prstGeom>
          <a:noFill/>
        </p:spPr>
        <p:txBody>
          <a:bodyPr wrap="none" rtlCol="0">
            <a:spAutoFit/>
          </a:bodyPr>
          <a:lstStyle/>
          <a:p>
            <a:r>
              <a:rPr lang="en-US" sz="4400" dirty="0"/>
              <a:t>presbyterian.ca/ccm/funds</a:t>
            </a:r>
          </a:p>
        </p:txBody>
      </p:sp>
      <p:sp>
        <p:nvSpPr>
          <p:cNvPr id="2" name="TextBox 1">
            <a:extLst>
              <a:ext uri="{FF2B5EF4-FFF2-40B4-BE49-F238E27FC236}">
                <a16:creationId xmlns:a16="http://schemas.microsoft.com/office/drawing/2014/main" id="{5411F729-D6DA-5BA5-DFC9-B6CB67DFBE83}"/>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2888889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8A646-2B6F-D840-EB90-C5E8C87B13A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182C36-D460-620B-51F0-C4E54F6B6191}"/>
              </a:ext>
            </a:extLst>
          </p:cNvPr>
          <p:cNvSpPr txBox="1"/>
          <p:nvPr/>
        </p:nvSpPr>
        <p:spPr>
          <a:xfrm>
            <a:off x="416560" y="490302"/>
            <a:ext cx="11214352" cy="584775"/>
          </a:xfrm>
          <a:prstGeom prst="rect">
            <a:avLst/>
          </a:prstGeom>
          <a:noFill/>
        </p:spPr>
        <p:txBody>
          <a:bodyPr wrap="none" rtlCol="0">
            <a:spAutoFit/>
          </a:bodyPr>
          <a:lstStyle/>
          <a:p>
            <a:r>
              <a:rPr lang="en-US" sz="3200" dirty="0"/>
              <a:t>presbyterian.ca/ccm/funds/the-new-and-renewing-ministry-fund/</a:t>
            </a:r>
          </a:p>
        </p:txBody>
      </p:sp>
      <p:pic>
        <p:nvPicPr>
          <p:cNvPr id="5" name="Picture 4">
            <a:extLst>
              <a:ext uri="{FF2B5EF4-FFF2-40B4-BE49-F238E27FC236}">
                <a16:creationId xmlns:a16="http://schemas.microsoft.com/office/drawing/2014/main" id="{04E5C543-34AC-9C2D-86EB-CFC8083F886C}"/>
              </a:ext>
            </a:extLst>
          </p:cNvPr>
          <p:cNvPicPr>
            <a:picLocks noChangeAspect="1"/>
          </p:cNvPicPr>
          <p:nvPr/>
        </p:nvPicPr>
        <p:blipFill>
          <a:blip r:embed="rId2"/>
          <a:stretch>
            <a:fillRect/>
          </a:stretch>
        </p:blipFill>
        <p:spPr>
          <a:xfrm>
            <a:off x="416560" y="1354455"/>
            <a:ext cx="9784080" cy="5503545"/>
          </a:xfrm>
          <a:prstGeom prst="rect">
            <a:avLst/>
          </a:prstGeom>
        </p:spPr>
      </p:pic>
      <p:sp>
        <p:nvSpPr>
          <p:cNvPr id="2" name="TextBox 1">
            <a:extLst>
              <a:ext uri="{FF2B5EF4-FFF2-40B4-BE49-F238E27FC236}">
                <a16:creationId xmlns:a16="http://schemas.microsoft.com/office/drawing/2014/main" id="{71CB1AC2-3285-4467-2B53-4F55B09ECCD8}"/>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3291866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5103EE-DBB6-762D-1C84-F9F74A10DD7D}"/>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ectangle 18">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F832C4C-FF55-9F63-1539-9586C4B12F93}"/>
              </a:ext>
            </a:extLst>
          </p:cNvPr>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rgbClr val="FFFFFF"/>
                </a:solidFill>
                <a:latin typeface="+mj-lt"/>
                <a:ea typeface="+mj-ea"/>
                <a:cs typeface="+mj-cs"/>
              </a:rPr>
              <a:t>Project Delivery and Oversight</a:t>
            </a:r>
          </a:p>
        </p:txBody>
      </p:sp>
      <p:sp>
        <p:nvSpPr>
          <p:cNvPr id="4" name="TextBox 3">
            <a:extLst>
              <a:ext uri="{FF2B5EF4-FFF2-40B4-BE49-F238E27FC236}">
                <a16:creationId xmlns:a16="http://schemas.microsoft.com/office/drawing/2014/main" id="{2AA82E9D-A05A-2FDB-5E40-906BF41226FC}"/>
              </a:ext>
            </a:extLst>
          </p:cNvPr>
          <p:cNvSpPr txBox="1"/>
          <p:nvPr/>
        </p:nvSpPr>
        <p:spPr>
          <a:xfrm>
            <a:off x="8571507" y="387224"/>
            <a:ext cx="3291839" cy="830453"/>
          </a:xfrm>
          <a:prstGeom prst="rect">
            <a:avLst/>
          </a:prstGeom>
        </p:spPr>
        <p:txBody>
          <a:bodyPr vert="horz" lIns="91440" tIns="45720" rIns="91440" bIns="45720" rtlCol="0" anchor="ctr">
            <a:normAutofit/>
          </a:bodyPr>
          <a:lstStyle/>
          <a:p>
            <a:pPr>
              <a:lnSpc>
                <a:spcPct val="90000"/>
              </a:lnSpc>
              <a:spcBef>
                <a:spcPts val="1000"/>
              </a:spcBef>
            </a:pPr>
            <a:r>
              <a:rPr lang="en-US" sz="2000">
                <a:solidFill>
                  <a:srgbClr val="FFFFFF"/>
                </a:solidFill>
              </a:rPr>
              <a:t>https://form.jotform.com/252046951638260</a:t>
            </a:r>
          </a:p>
        </p:txBody>
      </p:sp>
      <p:pic>
        <p:nvPicPr>
          <p:cNvPr id="9" name="Picture 8">
            <a:extLst>
              <a:ext uri="{FF2B5EF4-FFF2-40B4-BE49-F238E27FC236}">
                <a16:creationId xmlns:a16="http://schemas.microsoft.com/office/drawing/2014/main" id="{837EC32F-4FA2-5EDF-C0F5-3BE90A5A5C66}"/>
              </a:ext>
            </a:extLst>
          </p:cNvPr>
          <p:cNvPicPr>
            <a:picLocks noChangeAspect="1"/>
          </p:cNvPicPr>
          <p:nvPr/>
        </p:nvPicPr>
        <p:blipFill>
          <a:blip r:embed="rId2"/>
          <a:srcRect l="21750" t="20297" r="26527" b="6956"/>
          <a:stretch>
            <a:fillRect/>
          </a:stretch>
        </p:blipFill>
        <p:spPr>
          <a:xfrm>
            <a:off x="474289" y="1928622"/>
            <a:ext cx="5372547" cy="4250442"/>
          </a:xfrm>
          <a:prstGeom prst="rect">
            <a:avLst/>
          </a:prstGeom>
        </p:spPr>
      </p:pic>
      <p:pic>
        <p:nvPicPr>
          <p:cNvPr id="11" name="Picture 10">
            <a:extLst>
              <a:ext uri="{FF2B5EF4-FFF2-40B4-BE49-F238E27FC236}">
                <a16:creationId xmlns:a16="http://schemas.microsoft.com/office/drawing/2014/main" id="{810594A5-69F1-5929-B79F-DE014DC0DEA8}"/>
              </a:ext>
            </a:extLst>
          </p:cNvPr>
          <p:cNvPicPr>
            <a:picLocks noChangeAspect="1"/>
          </p:cNvPicPr>
          <p:nvPr/>
        </p:nvPicPr>
        <p:blipFill>
          <a:blip r:embed="rId3"/>
          <a:srcRect l="25000" t="17926" r="24083" b="17523"/>
          <a:stretch>
            <a:fillRect/>
          </a:stretch>
        </p:blipFill>
        <p:spPr>
          <a:xfrm>
            <a:off x="6345166" y="2095973"/>
            <a:ext cx="5725673" cy="4083091"/>
          </a:xfrm>
          <a:prstGeom prst="rect">
            <a:avLst/>
          </a:prstGeom>
        </p:spPr>
      </p:pic>
      <p:sp>
        <p:nvSpPr>
          <p:cNvPr id="2" name="TextBox 1">
            <a:extLst>
              <a:ext uri="{FF2B5EF4-FFF2-40B4-BE49-F238E27FC236}">
                <a16:creationId xmlns:a16="http://schemas.microsoft.com/office/drawing/2014/main" id="{CBF964B5-DF73-9CD8-C3B3-E13A14E3E073}"/>
              </a:ext>
            </a:extLst>
          </p:cNvPr>
          <p:cNvSpPr txBox="1"/>
          <p:nvPr/>
        </p:nvSpPr>
        <p:spPr>
          <a:xfrm>
            <a:off x="11301810" y="1049392"/>
            <a:ext cx="725863" cy="367645"/>
          </a:xfrm>
          <a:prstGeom prst="rect">
            <a:avLst/>
          </a:prstGeom>
          <a:noFill/>
        </p:spPr>
        <p:txBody>
          <a:bodyPr wrap="square" rtlCol="0">
            <a:spAutoFit/>
          </a:bodyPr>
          <a:lstStyle/>
          <a:p>
            <a:r>
              <a:rPr lang="en-US" dirty="0">
                <a:solidFill>
                  <a:schemeClr val="bg1"/>
                </a:solidFill>
              </a:rPr>
              <a:t>KP</a:t>
            </a:r>
          </a:p>
        </p:txBody>
      </p:sp>
      <p:sp>
        <p:nvSpPr>
          <p:cNvPr id="3" name="TextBox 2">
            <a:extLst>
              <a:ext uri="{FF2B5EF4-FFF2-40B4-BE49-F238E27FC236}">
                <a16:creationId xmlns:a16="http://schemas.microsoft.com/office/drawing/2014/main" id="{8D97F46D-A176-2813-68AC-31AA57E9A17B}"/>
              </a:ext>
            </a:extLst>
          </p:cNvPr>
          <p:cNvSpPr txBox="1"/>
          <p:nvPr/>
        </p:nvSpPr>
        <p:spPr>
          <a:xfrm>
            <a:off x="2158738" y="6287678"/>
            <a:ext cx="7965650" cy="369332"/>
          </a:xfrm>
          <a:prstGeom prst="rect">
            <a:avLst/>
          </a:prstGeom>
          <a:noFill/>
        </p:spPr>
        <p:txBody>
          <a:bodyPr wrap="square" rtlCol="0">
            <a:spAutoFit/>
          </a:bodyPr>
          <a:lstStyle/>
          <a:p>
            <a:pPr algn="ctr"/>
            <a:r>
              <a:rPr lang="en-US" b="1" dirty="0"/>
              <a:t>EVOLVING PROCESS – We are learning with you!</a:t>
            </a:r>
          </a:p>
        </p:txBody>
      </p:sp>
    </p:spTree>
    <p:extLst>
      <p:ext uri="{BB962C8B-B14F-4D97-AF65-F5344CB8AC3E}">
        <p14:creationId xmlns:p14="http://schemas.microsoft.com/office/powerpoint/2010/main" val="1916709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8562AD-5E6B-2878-D9A3-D5706E1A23C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7FE632-2656-DE6A-E72F-602A7843DF50}"/>
              </a:ext>
            </a:extLst>
          </p:cNvPr>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a:solidFill>
                  <a:srgbClr val="FFFFFF"/>
                </a:solidFill>
                <a:latin typeface="+mj-lt"/>
                <a:ea typeface="+mj-ea"/>
                <a:cs typeface="+mj-cs"/>
              </a:rPr>
              <a:t>What &amp; Why (Purpose) </a:t>
            </a:r>
          </a:p>
        </p:txBody>
      </p:sp>
      <p:pic>
        <p:nvPicPr>
          <p:cNvPr id="3" name="Picture 2">
            <a:extLst>
              <a:ext uri="{FF2B5EF4-FFF2-40B4-BE49-F238E27FC236}">
                <a16:creationId xmlns:a16="http://schemas.microsoft.com/office/drawing/2014/main" id="{53C14294-8598-9E80-8134-AF4755234E69}"/>
              </a:ext>
            </a:extLst>
          </p:cNvPr>
          <p:cNvPicPr>
            <a:picLocks noChangeAspect="1"/>
          </p:cNvPicPr>
          <p:nvPr/>
        </p:nvPicPr>
        <p:blipFill>
          <a:blip r:embed="rId2"/>
          <a:srcRect l="23916" t="18519" r="26250" b="5778"/>
          <a:stretch>
            <a:fillRect/>
          </a:stretch>
        </p:blipFill>
        <p:spPr>
          <a:xfrm>
            <a:off x="782320" y="1928621"/>
            <a:ext cx="5064516" cy="4327606"/>
          </a:xfrm>
          <a:prstGeom prst="rect">
            <a:avLst/>
          </a:prstGeom>
        </p:spPr>
      </p:pic>
      <p:pic>
        <p:nvPicPr>
          <p:cNvPr id="6" name="Picture 5">
            <a:extLst>
              <a:ext uri="{FF2B5EF4-FFF2-40B4-BE49-F238E27FC236}">
                <a16:creationId xmlns:a16="http://schemas.microsoft.com/office/drawing/2014/main" id="{86E0C107-940C-BEB4-B1AA-AC4936940178}"/>
              </a:ext>
            </a:extLst>
          </p:cNvPr>
          <p:cNvPicPr>
            <a:picLocks noChangeAspect="1"/>
          </p:cNvPicPr>
          <p:nvPr/>
        </p:nvPicPr>
        <p:blipFill>
          <a:blip r:embed="rId3"/>
          <a:srcRect l="23834" t="19260" r="25500" b="18963"/>
          <a:stretch>
            <a:fillRect/>
          </a:stretch>
        </p:blipFill>
        <p:spPr>
          <a:xfrm>
            <a:off x="6345165" y="1966238"/>
            <a:ext cx="5846835" cy="4010084"/>
          </a:xfrm>
          <a:prstGeom prst="rect">
            <a:avLst/>
          </a:prstGeom>
        </p:spPr>
      </p:pic>
      <p:sp>
        <p:nvSpPr>
          <p:cNvPr id="2" name="TextBox 1">
            <a:extLst>
              <a:ext uri="{FF2B5EF4-FFF2-40B4-BE49-F238E27FC236}">
                <a16:creationId xmlns:a16="http://schemas.microsoft.com/office/drawing/2014/main" id="{8BC16047-A80E-FFFB-2129-2FCCA0057B49}"/>
              </a:ext>
            </a:extLst>
          </p:cNvPr>
          <p:cNvSpPr txBox="1"/>
          <p:nvPr/>
        </p:nvSpPr>
        <p:spPr>
          <a:xfrm>
            <a:off x="11236751" y="282804"/>
            <a:ext cx="725863" cy="367645"/>
          </a:xfrm>
          <a:prstGeom prst="rect">
            <a:avLst/>
          </a:prstGeom>
          <a:noFill/>
        </p:spPr>
        <p:txBody>
          <a:bodyPr wrap="square" rtlCol="0">
            <a:spAutoFit/>
          </a:bodyPr>
          <a:lstStyle/>
          <a:p>
            <a:r>
              <a:rPr lang="en-US" dirty="0">
                <a:solidFill>
                  <a:schemeClr val="bg1"/>
                </a:solidFill>
              </a:rPr>
              <a:t>KP</a:t>
            </a:r>
          </a:p>
        </p:txBody>
      </p:sp>
    </p:spTree>
    <p:extLst>
      <p:ext uri="{BB962C8B-B14F-4D97-AF65-F5344CB8AC3E}">
        <p14:creationId xmlns:p14="http://schemas.microsoft.com/office/powerpoint/2010/main" val="260975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6C16F-BF40-EEC7-89C0-B2962183599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92E2985-006D-CBFF-AC19-16551DCF6191}"/>
              </a:ext>
            </a:extLst>
          </p:cNvPr>
          <p:cNvSpPr/>
          <p:nvPr/>
        </p:nvSpPr>
        <p:spPr>
          <a:xfrm flipV="1">
            <a:off x="929644" y="2125924"/>
            <a:ext cx="10820396" cy="25673"/>
          </a:xfrm>
          <a:prstGeom prst="line">
            <a:avLst/>
          </a:prstGeom>
          <a:ln w="9525" cap="flat">
            <a:solidFill>
              <a:srgbClr val="C00000"/>
            </a:solidFill>
            <a:prstDash val="solid"/>
            <a:headEnd type="none" w="sm" len="sm"/>
            <a:tailEnd type="none" w="sm" len="sm"/>
          </a:ln>
        </p:spPr>
        <p:txBody>
          <a:bodyPr/>
          <a:lstStyle/>
          <a:p>
            <a:endParaRPr lang="en-US" sz="1200"/>
          </a:p>
        </p:txBody>
      </p:sp>
      <p:sp>
        <p:nvSpPr>
          <p:cNvPr id="3" name="Freeform 3">
            <a:extLst>
              <a:ext uri="{FF2B5EF4-FFF2-40B4-BE49-F238E27FC236}">
                <a16:creationId xmlns:a16="http://schemas.microsoft.com/office/drawing/2014/main" id="{730D7DB1-8025-CB8E-B319-F6462527CA0B}"/>
              </a:ext>
            </a:extLst>
          </p:cNvPr>
          <p:cNvSpPr/>
          <p:nvPr/>
        </p:nvSpPr>
        <p:spPr>
          <a:xfrm>
            <a:off x="555715" y="5403382"/>
            <a:ext cx="10164733" cy="1098345"/>
          </a:xfrm>
          <a:custGeom>
            <a:avLst/>
            <a:gdLst/>
            <a:ahLst/>
            <a:cxnLst/>
            <a:rect l="l" t="t" r="r" b="b"/>
            <a:pathLst>
              <a:path w="8265620" h="893137">
                <a:moveTo>
                  <a:pt x="0" y="0"/>
                </a:moveTo>
                <a:lnTo>
                  <a:pt x="8265620" y="0"/>
                </a:lnTo>
                <a:lnTo>
                  <a:pt x="8265620" y="893137"/>
                </a:lnTo>
                <a:lnTo>
                  <a:pt x="0" y="893137"/>
                </a:lnTo>
                <a:lnTo>
                  <a:pt x="0" y="0"/>
                </a:lnTo>
                <a:close/>
              </a:path>
            </a:pathLst>
          </a:custGeom>
          <a:blipFill>
            <a:blip r:embed="rId3"/>
            <a:stretch>
              <a:fillRect t="-2828"/>
            </a:stretch>
          </a:blipFill>
        </p:spPr>
        <p:txBody>
          <a:bodyPr/>
          <a:lstStyle/>
          <a:p>
            <a:endParaRPr lang="en-US" sz="1200"/>
          </a:p>
        </p:txBody>
      </p:sp>
      <p:sp>
        <p:nvSpPr>
          <p:cNvPr id="4" name="TextBox 4">
            <a:extLst>
              <a:ext uri="{FF2B5EF4-FFF2-40B4-BE49-F238E27FC236}">
                <a16:creationId xmlns:a16="http://schemas.microsoft.com/office/drawing/2014/main" id="{AAF01F5F-E836-2015-00AF-AE8DF0777861}"/>
              </a:ext>
            </a:extLst>
          </p:cNvPr>
          <p:cNvSpPr txBox="1"/>
          <p:nvPr/>
        </p:nvSpPr>
        <p:spPr>
          <a:xfrm>
            <a:off x="1003451" y="2267631"/>
            <a:ext cx="9269262" cy="984885"/>
          </a:xfrm>
          <a:prstGeom prst="rect">
            <a:avLst/>
          </a:prstGeom>
        </p:spPr>
        <p:txBody>
          <a:bodyPr wrap="square" lIns="0" tIns="0" rIns="0" bIns="0" rtlCol="0" anchor="t">
            <a:spAutoFit/>
          </a:bodyPr>
          <a:lstStyle/>
          <a:p>
            <a:r>
              <a:rPr lang="en-US" sz="3200" dirty="0"/>
              <a:t>A pathway to supporting effective stewardship of </a:t>
            </a:r>
          </a:p>
          <a:p>
            <a:r>
              <a:rPr lang="en-US" sz="3200" dirty="0"/>
              <a:t>Presbyterian land and properties</a:t>
            </a:r>
          </a:p>
        </p:txBody>
      </p:sp>
      <p:sp>
        <p:nvSpPr>
          <p:cNvPr id="5" name="TextBox 5">
            <a:extLst>
              <a:ext uri="{FF2B5EF4-FFF2-40B4-BE49-F238E27FC236}">
                <a16:creationId xmlns:a16="http://schemas.microsoft.com/office/drawing/2014/main" id="{A0BB5A2A-986D-DC9D-080E-278DBB76F53C}"/>
              </a:ext>
            </a:extLst>
          </p:cNvPr>
          <p:cNvSpPr txBox="1"/>
          <p:nvPr/>
        </p:nvSpPr>
        <p:spPr>
          <a:xfrm>
            <a:off x="1077262" y="1287007"/>
            <a:ext cx="10938888" cy="746999"/>
          </a:xfrm>
          <a:prstGeom prst="rect">
            <a:avLst/>
          </a:prstGeom>
          <a:noFill/>
        </p:spPr>
        <p:txBody>
          <a:bodyPr lIns="0" tIns="0" rIns="0" bIns="0" rtlCol="0" anchor="t">
            <a:spAutoFit/>
          </a:bodyPr>
          <a:lstStyle/>
          <a:p>
            <a:pPr>
              <a:lnSpc>
                <a:spcPts val="5460"/>
              </a:lnSpc>
            </a:pPr>
            <a:r>
              <a:rPr lang="en-US" sz="6400" dirty="0"/>
              <a:t>Re(Development)</a:t>
            </a:r>
            <a:endParaRPr lang="en-US" sz="6000" spc="29" dirty="0">
              <a:solidFill>
                <a:srgbClr val="1E3C71"/>
              </a:solidFill>
              <a:latin typeface="Playfair Display"/>
            </a:endParaRPr>
          </a:p>
        </p:txBody>
      </p:sp>
      <p:sp>
        <p:nvSpPr>
          <p:cNvPr id="9" name="TextBox 6">
            <a:extLst>
              <a:ext uri="{FF2B5EF4-FFF2-40B4-BE49-F238E27FC236}">
                <a16:creationId xmlns:a16="http://schemas.microsoft.com/office/drawing/2014/main" id="{DF6D4FB3-96F7-D1D1-48F4-17CC672BB91B}"/>
              </a:ext>
            </a:extLst>
          </p:cNvPr>
          <p:cNvSpPr txBox="1"/>
          <p:nvPr/>
        </p:nvSpPr>
        <p:spPr>
          <a:xfrm>
            <a:off x="1077262" y="3659887"/>
            <a:ext cx="10746589" cy="1107996"/>
          </a:xfrm>
          <a:prstGeom prst="rect">
            <a:avLst/>
          </a:prstGeom>
        </p:spPr>
        <p:txBody>
          <a:bodyPr wrap="square" lIns="0" tIns="0" rIns="0" bIns="0" rtlCol="0" anchor="t">
            <a:spAutoFit/>
          </a:bodyPr>
          <a:lstStyle/>
          <a:p>
            <a:r>
              <a:rPr lang="en-US" sz="2400" dirty="0">
                <a:solidFill>
                  <a:srgbClr val="002060"/>
                </a:solidFill>
                <a:latin typeface="Public Sans" panose="020B0604020202020204" charset="0"/>
              </a:rPr>
              <a:t>Ainsley Chapman, Executive Director, Evangel Hall Mission</a:t>
            </a:r>
          </a:p>
          <a:p>
            <a:r>
              <a:rPr lang="en-US" sz="2400" dirty="0">
                <a:solidFill>
                  <a:srgbClr val="002060"/>
                </a:solidFill>
                <a:latin typeface="Public Sans" panose="020B0604020202020204" charset="0"/>
              </a:rPr>
              <a:t>Karen Plater, Associate Secretary, Stewardship &amp; Planned Giving</a:t>
            </a:r>
          </a:p>
          <a:p>
            <a:r>
              <a:rPr lang="en-US" sz="2400" dirty="0">
                <a:solidFill>
                  <a:srgbClr val="002060"/>
                </a:solidFill>
                <a:latin typeface="Public Sans" panose="020B0604020202020204" charset="0"/>
              </a:rPr>
              <a:t>Betty Kupeian, Chief Operating Officer, Presbyterian Church Building Corporation</a:t>
            </a:r>
          </a:p>
        </p:txBody>
      </p:sp>
      <p:pic>
        <p:nvPicPr>
          <p:cNvPr id="6" name="Picture 5" descr="Presbyterians Sharing Logo&#10;">
            <a:extLst>
              <a:ext uri="{FF2B5EF4-FFF2-40B4-BE49-F238E27FC236}">
                <a16:creationId xmlns:a16="http://schemas.microsoft.com/office/drawing/2014/main" id="{8B3C4ADD-D76F-07F5-9A0B-A395BD8728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69436" y="342569"/>
            <a:ext cx="1582252" cy="1656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42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6B6A0F-A575-8705-B2E5-877661433AC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1CC81A4-40F1-F07A-7E54-119035F200FE}"/>
              </a:ext>
            </a:extLst>
          </p:cNvPr>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a:solidFill>
                  <a:srgbClr val="FFFFFF"/>
                </a:solidFill>
                <a:latin typeface="+mj-lt"/>
                <a:ea typeface="+mj-ea"/>
                <a:cs typeface="+mj-cs"/>
              </a:rPr>
              <a:t>Feasibility Study Work Plan</a:t>
            </a:r>
          </a:p>
        </p:txBody>
      </p:sp>
      <p:pic>
        <p:nvPicPr>
          <p:cNvPr id="5" name="Picture 4">
            <a:extLst>
              <a:ext uri="{FF2B5EF4-FFF2-40B4-BE49-F238E27FC236}">
                <a16:creationId xmlns:a16="http://schemas.microsoft.com/office/drawing/2014/main" id="{11D91B62-7F84-8283-F218-E6F00CE8D948}"/>
              </a:ext>
            </a:extLst>
          </p:cNvPr>
          <p:cNvPicPr>
            <a:picLocks noChangeAspect="1"/>
          </p:cNvPicPr>
          <p:nvPr/>
        </p:nvPicPr>
        <p:blipFill>
          <a:blip r:embed="rId2"/>
          <a:srcRect l="23584" t="19110" r="26250" b="8515"/>
          <a:stretch>
            <a:fillRect/>
          </a:stretch>
        </p:blipFill>
        <p:spPr>
          <a:xfrm>
            <a:off x="255337" y="1928621"/>
            <a:ext cx="5460755" cy="4431539"/>
          </a:xfrm>
          <a:prstGeom prst="rect">
            <a:avLst/>
          </a:prstGeom>
        </p:spPr>
      </p:pic>
      <p:pic>
        <p:nvPicPr>
          <p:cNvPr id="8" name="Picture 7">
            <a:extLst>
              <a:ext uri="{FF2B5EF4-FFF2-40B4-BE49-F238E27FC236}">
                <a16:creationId xmlns:a16="http://schemas.microsoft.com/office/drawing/2014/main" id="{9BE73696-7324-7989-4D6D-AB0D756EDEA7}"/>
              </a:ext>
            </a:extLst>
          </p:cNvPr>
          <p:cNvPicPr>
            <a:picLocks noChangeAspect="1"/>
          </p:cNvPicPr>
          <p:nvPr/>
        </p:nvPicPr>
        <p:blipFill>
          <a:blip r:embed="rId3"/>
          <a:srcRect l="22500" t="19407" r="23833" b="27408"/>
          <a:stretch>
            <a:fillRect/>
          </a:stretch>
        </p:blipFill>
        <p:spPr>
          <a:xfrm>
            <a:off x="6096000" y="2171266"/>
            <a:ext cx="6375352" cy="3553927"/>
          </a:xfrm>
          <a:prstGeom prst="rect">
            <a:avLst/>
          </a:prstGeom>
        </p:spPr>
      </p:pic>
      <p:sp>
        <p:nvSpPr>
          <p:cNvPr id="2" name="TextBox 1">
            <a:extLst>
              <a:ext uri="{FF2B5EF4-FFF2-40B4-BE49-F238E27FC236}">
                <a16:creationId xmlns:a16="http://schemas.microsoft.com/office/drawing/2014/main" id="{9E015008-B307-AF83-57B3-7C6F83F6AB39}"/>
              </a:ext>
            </a:extLst>
          </p:cNvPr>
          <p:cNvSpPr txBox="1"/>
          <p:nvPr/>
        </p:nvSpPr>
        <p:spPr>
          <a:xfrm>
            <a:off x="11236751" y="282804"/>
            <a:ext cx="725863" cy="367645"/>
          </a:xfrm>
          <a:prstGeom prst="rect">
            <a:avLst/>
          </a:prstGeom>
          <a:noFill/>
        </p:spPr>
        <p:txBody>
          <a:bodyPr wrap="square" rtlCol="0">
            <a:spAutoFit/>
          </a:bodyPr>
          <a:lstStyle/>
          <a:p>
            <a:r>
              <a:rPr lang="en-US" dirty="0">
                <a:solidFill>
                  <a:schemeClr val="bg1"/>
                </a:solidFill>
              </a:rPr>
              <a:t>KP</a:t>
            </a:r>
          </a:p>
        </p:txBody>
      </p:sp>
    </p:spTree>
    <p:extLst>
      <p:ext uri="{BB962C8B-B14F-4D97-AF65-F5344CB8AC3E}">
        <p14:creationId xmlns:p14="http://schemas.microsoft.com/office/powerpoint/2010/main" val="2610723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AD8802-27FB-9539-C2B5-834E041B545D}"/>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581ED5-9E61-8F49-C5A5-3D39AD832E05}"/>
              </a:ext>
            </a:extLst>
          </p:cNvPr>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a:solidFill>
                  <a:srgbClr val="FFFFFF"/>
                </a:solidFill>
                <a:latin typeface="+mj-lt"/>
                <a:ea typeface="+mj-ea"/>
                <a:cs typeface="+mj-cs"/>
              </a:rPr>
              <a:t>Approvals: Session, Congregation, Presbytery</a:t>
            </a:r>
          </a:p>
        </p:txBody>
      </p:sp>
      <p:pic>
        <p:nvPicPr>
          <p:cNvPr id="3" name="Picture 2">
            <a:extLst>
              <a:ext uri="{FF2B5EF4-FFF2-40B4-BE49-F238E27FC236}">
                <a16:creationId xmlns:a16="http://schemas.microsoft.com/office/drawing/2014/main" id="{ECF54A51-B556-7E8F-3F7A-6E42792BC7B0}"/>
              </a:ext>
            </a:extLst>
          </p:cNvPr>
          <p:cNvPicPr>
            <a:picLocks noChangeAspect="1"/>
          </p:cNvPicPr>
          <p:nvPr/>
        </p:nvPicPr>
        <p:blipFill>
          <a:blip r:embed="rId2"/>
          <a:srcRect l="24750" t="19260" r="25417" b="13185"/>
          <a:stretch>
            <a:fillRect/>
          </a:stretch>
        </p:blipFill>
        <p:spPr>
          <a:xfrm>
            <a:off x="328499" y="1928622"/>
            <a:ext cx="5518337" cy="4207954"/>
          </a:xfrm>
          <a:prstGeom prst="rect">
            <a:avLst/>
          </a:prstGeom>
        </p:spPr>
      </p:pic>
      <p:pic>
        <p:nvPicPr>
          <p:cNvPr id="7" name="Picture 6">
            <a:extLst>
              <a:ext uri="{FF2B5EF4-FFF2-40B4-BE49-F238E27FC236}">
                <a16:creationId xmlns:a16="http://schemas.microsoft.com/office/drawing/2014/main" id="{C0ABAA4D-A53C-514D-0B37-261393688171}"/>
              </a:ext>
            </a:extLst>
          </p:cNvPr>
          <p:cNvPicPr>
            <a:picLocks noChangeAspect="1"/>
          </p:cNvPicPr>
          <p:nvPr/>
        </p:nvPicPr>
        <p:blipFill>
          <a:blip r:embed="rId3"/>
          <a:srcRect l="23500" t="18815" r="25084" b="11481"/>
          <a:stretch>
            <a:fillRect/>
          </a:stretch>
        </p:blipFill>
        <p:spPr>
          <a:xfrm>
            <a:off x="6345165" y="1830720"/>
            <a:ext cx="5694435" cy="4342426"/>
          </a:xfrm>
          <a:prstGeom prst="rect">
            <a:avLst/>
          </a:prstGeom>
        </p:spPr>
      </p:pic>
      <p:sp>
        <p:nvSpPr>
          <p:cNvPr id="2" name="TextBox 1">
            <a:extLst>
              <a:ext uri="{FF2B5EF4-FFF2-40B4-BE49-F238E27FC236}">
                <a16:creationId xmlns:a16="http://schemas.microsoft.com/office/drawing/2014/main" id="{FDFCE285-24CC-E4F2-D042-046A908E3611}"/>
              </a:ext>
            </a:extLst>
          </p:cNvPr>
          <p:cNvSpPr txBox="1"/>
          <p:nvPr/>
        </p:nvSpPr>
        <p:spPr>
          <a:xfrm>
            <a:off x="11236751" y="282804"/>
            <a:ext cx="725863" cy="367645"/>
          </a:xfrm>
          <a:prstGeom prst="rect">
            <a:avLst/>
          </a:prstGeom>
          <a:noFill/>
        </p:spPr>
        <p:txBody>
          <a:bodyPr wrap="square" rtlCol="0">
            <a:spAutoFit/>
          </a:bodyPr>
          <a:lstStyle/>
          <a:p>
            <a:r>
              <a:rPr lang="en-US" dirty="0">
                <a:solidFill>
                  <a:schemeClr val="bg1"/>
                </a:solidFill>
              </a:rPr>
              <a:t>KP</a:t>
            </a:r>
          </a:p>
        </p:txBody>
      </p:sp>
    </p:spTree>
    <p:extLst>
      <p:ext uri="{BB962C8B-B14F-4D97-AF65-F5344CB8AC3E}">
        <p14:creationId xmlns:p14="http://schemas.microsoft.com/office/powerpoint/2010/main" val="3442480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B8280-1308-EF1F-DF80-5A911E1C3712}"/>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0A64C5-FE6D-95D7-3011-F594E1487DD7}"/>
              </a:ext>
            </a:extLst>
          </p:cNvPr>
          <p:cNvSpPr txBox="1"/>
          <p:nvPr/>
        </p:nvSpPr>
        <p:spPr>
          <a:xfrm>
            <a:off x="699713" y="248038"/>
            <a:ext cx="706372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latin typeface="+mj-lt"/>
                <a:ea typeface="+mj-ea"/>
                <a:cs typeface="+mj-cs"/>
              </a:rPr>
              <a:t>Submit</a:t>
            </a:r>
          </a:p>
        </p:txBody>
      </p:sp>
      <p:pic>
        <p:nvPicPr>
          <p:cNvPr id="4" name="Picture 3">
            <a:extLst>
              <a:ext uri="{FF2B5EF4-FFF2-40B4-BE49-F238E27FC236}">
                <a16:creationId xmlns:a16="http://schemas.microsoft.com/office/drawing/2014/main" id="{5C96937D-D89F-3841-2AD4-8A4E11B75DBC}"/>
              </a:ext>
            </a:extLst>
          </p:cNvPr>
          <p:cNvPicPr>
            <a:picLocks noChangeAspect="1"/>
          </p:cNvPicPr>
          <p:nvPr/>
        </p:nvPicPr>
        <p:blipFill>
          <a:blip r:embed="rId2"/>
          <a:stretch>
            <a:fillRect/>
          </a:stretch>
        </p:blipFill>
        <p:spPr>
          <a:xfrm>
            <a:off x="2138523" y="1966293"/>
            <a:ext cx="7914952" cy="4452160"/>
          </a:xfrm>
          <a:prstGeom prst="rect">
            <a:avLst/>
          </a:prstGeom>
        </p:spPr>
      </p:pic>
      <p:sp>
        <p:nvSpPr>
          <p:cNvPr id="2" name="TextBox 1">
            <a:extLst>
              <a:ext uri="{FF2B5EF4-FFF2-40B4-BE49-F238E27FC236}">
                <a16:creationId xmlns:a16="http://schemas.microsoft.com/office/drawing/2014/main" id="{F091190A-BFFB-0EFF-B0CD-DCCFCCA3AFA7}"/>
              </a:ext>
            </a:extLst>
          </p:cNvPr>
          <p:cNvSpPr txBox="1"/>
          <p:nvPr/>
        </p:nvSpPr>
        <p:spPr>
          <a:xfrm>
            <a:off x="11236751" y="282804"/>
            <a:ext cx="725863" cy="367645"/>
          </a:xfrm>
          <a:prstGeom prst="rect">
            <a:avLst/>
          </a:prstGeom>
          <a:noFill/>
        </p:spPr>
        <p:txBody>
          <a:bodyPr wrap="square" rtlCol="0">
            <a:spAutoFit/>
          </a:bodyPr>
          <a:lstStyle/>
          <a:p>
            <a:r>
              <a:rPr lang="en-US" dirty="0">
                <a:solidFill>
                  <a:schemeClr val="bg1"/>
                </a:solidFill>
              </a:rPr>
              <a:t>KP</a:t>
            </a:r>
          </a:p>
        </p:txBody>
      </p:sp>
    </p:spTree>
    <p:extLst>
      <p:ext uri="{BB962C8B-B14F-4D97-AF65-F5344CB8AC3E}">
        <p14:creationId xmlns:p14="http://schemas.microsoft.com/office/powerpoint/2010/main" val="4144931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7605" y="1441664"/>
            <a:ext cx="10635471" cy="3093924"/>
          </a:xfrm>
          <a:prstGeom prst="rect">
            <a:avLst/>
          </a:prstGeom>
        </p:spPr>
        <p:txBody>
          <a:bodyPr lIns="0" tIns="0" rIns="0" bIns="0" rtlCol="0" anchor="t">
            <a:spAutoFit/>
          </a:bodyPr>
          <a:lstStyle/>
          <a:p>
            <a:pPr>
              <a:lnSpc>
                <a:spcPts val="4897"/>
              </a:lnSpc>
            </a:pPr>
            <a:endParaRPr lang="en-US" sz="3767" spc="19" dirty="0">
              <a:solidFill>
                <a:srgbClr val="1E3C71"/>
              </a:solidFill>
              <a:latin typeface="Playfair Display"/>
            </a:endParaRPr>
          </a:p>
          <a:p>
            <a:pPr algn="ctr">
              <a:lnSpc>
                <a:spcPts val="4897"/>
              </a:lnSpc>
            </a:pPr>
            <a:r>
              <a:rPr lang="en-US" sz="3767" spc="19" dirty="0">
                <a:solidFill>
                  <a:srgbClr val="1E3C71"/>
                </a:solidFill>
                <a:latin typeface="Playfair Display"/>
              </a:rPr>
              <a:t>Questions</a:t>
            </a:r>
          </a:p>
          <a:p>
            <a:pPr algn="ctr">
              <a:lnSpc>
                <a:spcPts val="4897"/>
              </a:lnSpc>
            </a:pPr>
            <a:r>
              <a:rPr lang="en-US" sz="3767" spc="19" dirty="0">
                <a:solidFill>
                  <a:srgbClr val="1E3C71"/>
                </a:solidFill>
                <a:latin typeface="Playfair Display"/>
              </a:rPr>
              <a:t>&amp;</a:t>
            </a:r>
          </a:p>
          <a:p>
            <a:pPr algn="ctr">
              <a:lnSpc>
                <a:spcPts val="4897"/>
              </a:lnSpc>
            </a:pPr>
            <a:r>
              <a:rPr lang="en-US" sz="3767" spc="19" dirty="0">
                <a:solidFill>
                  <a:srgbClr val="1E3C71"/>
                </a:solidFill>
                <a:latin typeface="Playfair Display"/>
              </a:rPr>
              <a:t>Feedback</a:t>
            </a:r>
          </a:p>
          <a:p>
            <a:pPr algn="ctr">
              <a:lnSpc>
                <a:spcPts val="4897"/>
              </a:lnSpc>
            </a:pPr>
            <a:endParaRPr lang="en-US" sz="3767" spc="19" dirty="0">
              <a:solidFill>
                <a:srgbClr val="1E3C71"/>
              </a:solidFill>
              <a:latin typeface="Playfair Display"/>
            </a:endParaRPr>
          </a:p>
        </p:txBody>
      </p:sp>
      <p:sp>
        <p:nvSpPr>
          <p:cNvPr id="5" name="TextBox 5"/>
          <p:cNvSpPr txBox="1"/>
          <p:nvPr/>
        </p:nvSpPr>
        <p:spPr>
          <a:xfrm>
            <a:off x="671247" y="628650"/>
            <a:ext cx="10820400" cy="465127"/>
          </a:xfrm>
          <a:prstGeom prst="rect">
            <a:avLst/>
          </a:prstGeom>
        </p:spPr>
        <p:txBody>
          <a:bodyPr lIns="0" tIns="0" rIns="0" bIns="0" rtlCol="0" anchor="t">
            <a:spAutoFit/>
          </a:bodyPr>
          <a:lstStyle/>
          <a:p>
            <a:pPr>
              <a:lnSpc>
                <a:spcPts val="3467"/>
              </a:lnSpc>
              <a:spcBef>
                <a:spcPct val="0"/>
              </a:spcBef>
            </a:pPr>
            <a:r>
              <a:rPr lang="en-US" sz="4400" spc="562" dirty="0">
                <a:solidFill>
                  <a:srgbClr val="1E3C71"/>
                </a:solidFill>
                <a:latin typeface="Public Sans Bold"/>
              </a:rPr>
              <a:t>Discussion</a:t>
            </a:r>
          </a:p>
        </p:txBody>
      </p:sp>
      <p:sp>
        <p:nvSpPr>
          <p:cNvPr id="7" name="Freeform 3">
            <a:extLst>
              <a:ext uri="{FF2B5EF4-FFF2-40B4-BE49-F238E27FC236}">
                <a16:creationId xmlns:a16="http://schemas.microsoft.com/office/drawing/2014/main" id="{9401B827-591D-EA51-E8A5-E72490700630}"/>
              </a:ext>
            </a:extLst>
          </p:cNvPr>
          <p:cNvSpPr/>
          <p:nvPr/>
        </p:nvSpPr>
        <p:spPr>
          <a:xfrm>
            <a:off x="671728" y="6282687"/>
            <a:ext cx="2908585" cy="314688"/>
          </a:xfrm>
          <a:custGeom>
            <a:avLst/>
            <a:gdLst/>
            <a:ahLst/>
            <a:cxnLst/>
            <a:rect l="l" t="t" r="r" b="b"/>
            <a:pathLst>
              <a:path w="8265620" h="893137">
                <a:moveTo>
                  <a:pt x="0" y="0"/>
                </a:moveTo>
                <a:lnTo>
                  <a:pt x="8265620" y="0"/>
                </a:lnTo>
                <a:lnTo>
                  <a:pt x="8265620" y="893137"/>
                </a:lnTo>
                <a:lnTo>
                  <a:pt x="0" y="893137"/>
                </a:lnTo>
                <a:lnTo>
                  <a:pt x="0" y="0"/>
                </a:lnTo>
                <a:close/>
              </a:path>
            </a:pathLst>
          </a:custGeom>
          <a:blipFill>
            <a:blip r:embed="rId3"/>
            <a:stretch>
              <a:fillRect t="-2828"/>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cxnSp>
        <p:nvCxnSpPr>
          <p:cNvPr id="8" name="Straight Arrow Connector 7">
            <a:extLst>
              <a:ext uri="{FF2B5EF4-FFF2-40B4-BE49-F238E27FC236}">
                <a16:creationId xmlns:a16="http://schemas.microsoft.com/office/drawing/2014/main" id="{0A025D54-460E-EFD3-8E4A-B17008EA43D3}"/>
              </a:ext>
            </a:extLst>
          </p:cNvPr>
          <p:cNvCxnSpPr/>
          <p:nvPr/>
        </p:nvCxnSpPr>
        <p:spPr>
          <a:xfrm flipV="1">
            <a:off x="672354" y="6053865"/>
            <a:ext cx="10739717" cy="1793"/>
          </a:xfrm>
          <a:prstGeom prst="straightConnector1">
            <a:avLst/>
          </a:prstGeom>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8CA461A7-074A-A503-CE67-7400E1ECC810}"/>
              </a:ext>
            </a:extLst>
          </p:cNvPr>
          <p:cNvCxnSpPr/>
          <p:nvPr/>
        </p:nvCxnSpPr>
        <p:spPr>
          <a:xfrm flipV="1">
            <a:off x="675342" y="1260736"/>
            <a:ext cx="10739717" cy="1793"/>
          </a:xfrm>
          <a:prstGeom prst="straightConnector1">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48231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85802" y="2700561"/>
            <a:ext cx="10820396" cy="25673"/>
          </a:xfrm>
          <a:prstGeom prst="line">
            <a:avLst/>
          </a:prstGeom>
          <a:ln w="9525" cap="flat">
            <a:solidFill>
              <a:srgbClr val="D1202B"/>
            </a:solidFill>
            <a:prstDash val="solid"/>
            <a:headEnd type="none" w="sm" len="sm"/>
            <a:tailEnd type="none" w="sm" len="sm"/>
          </a:ln>
        </p:spPr>
        <p:txBody>
          <a:bodyPr/>
          <a:lstStyle/>
          <a:p>
            <a:endParaRPr lang="en-US" sz="1200"/>
          </a:p>
        </p:txBody>
      </p:sp>
      <p:sp>
        <p:nvSpPr>
          <p:cNvPr id="4" name="TextBox 4"/>
          <p:cNvSpPr txBox="1"/>
          <p:nvPr/>
        </p:nvSpPr>
        <p:spPr>
          <a:xfrm>
            <a:off x="621103" y="1164980"/>
            <a:ext cx="10938888" cy="1308050"/>
          </a:xfrm>
          <a:prstGeom prst="rect">
            <a:avLst/>
          </a:prstGeom>
        </p:spPr>
        <p:txBody>
          <a:bodyPr lIns="0" tIns="0" rIns="0" bIns="0" rtlCol="0" anchor="t">
            <a:spAutoFit/>
          </a:bodyPr>
          <a:lstStyle/>
          <a:p>
            <a:pPr>
              <a:lnSpc>
                <a:spcPts val="10167"/>
              </a:lnSpc>
            </a:pPr>
            <a:r>
              <a:rPr lang="en-US" sz="11173" spc="55" dirty="0">
                <a:solidFill>
                  <a:srgbClr val="1E3C71"/>
                </a:solidFill>
                <a:latin typeface="Playfair Display"/>
              </a:rPr>
              <a:t>Thank you!</a:t>
            </a:r>
          </a:p>
        </p:txBody>
      </p:sp>
      <p:sp>
        <p:nvSpPr>
          <p:cNvPr id="8" name="Freeform 3">
            <a:extLst>
              <a:ext uri="{FF2B5EF4-FFF2-40B4-BE49-F238E27FC236}">
                <a16:creationId xmlns:a16="http://schemas.microsoft.com/office/drawing/2014/main" id="{F4DBCEBE-DAD8-9202-52E6-8ACCCD3E94EE}"/>
              </a:ext>
            </a:extLst>
          </p:cNvPr>
          <p:cNvSpPr/>
          <p:nvPr/>
        </p:nvSpPr>
        <p:spPr>
          <a:xfrm>
            <a:off x="621103" y="3595960"/>
            <a:ext cx="9904682" cy="1071615"/>
          </a:xfrm>
          <a:custGeom>
            <a:avLst/>
            <a:gdLst/>
            <a:ahLst/>
            <a:cxnLst/>
            <a:rect l="l" t="t" r="r" b="b"/>
            <a:pathLst>
              <a:path w="8265620" h="893137">
                <a:moveTo>
                  <a:pt x="0" y="0"/>
                </a:moveTo>
                <a:lnTo>
                  <a:pt x="8265620" y="0"/>
                </a:lnTo>
                <a:lnTo>
                  <a:pt x="8265620" y="893137"/>
                </a:lnTo>
                <a:lnTo>
                  <a:pt x="0" y="893137"/>
                </a:lnTo>
                <a:lnTo>
                  <a:pt x="0" y="0"/>
                </a:lnTo>
                <a:close/>
              </a:path>
            </a:pathLst>
          </a:custGeom>
          <a:blipFill>
            <a:blip r:embed="rId3"/>
            <a:stretch>
              <a:fillRect t="-2828"/>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pic>
        <p:nvPicPr>
          <p:cNvPr id="3" name="Picture 2" descr="Presbyterians Sharing Logo&#10;">
            <a:extLst>
              <a:ext uri="{FF2B5EF4-FFF2-40B4-BE49-F238E27FC236}">
                <a16:creationId xmlns:a16="http://schemas.microsoft.com/office/drawing/2014/main" id="{174A5307-22CA-5435-4CBC-8A86EBE61B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01262" y="324734"/>
            <a:ext cx="2160270" cy="2262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ext&#10;&#10;Description automatically generated">
            <a:extLst>
              <a:ext uri="{FF2B5EF4-FFF2-40B4-BE49-F238E27FC236}">
                <a16:creationId xmlns:a16="http://schemas.microsoft.com/office/drawing/2014/main" id="{C0319CEB-6B62-85C4-09FF-36303B94219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099" t="-1" r="4450" b="29390"/>
          <a:stretch/>
        </p:blipFill>
        <p:spPr>
          <a:xfrm>
            <a:off x="298447" y="2845663"/>
            <a:ext cx="11696272" cy="3313111"/>
          </a:xfrm>
        </p:spPr>
      </p:pic>
      <p:pic>
        <p:nvPicPr>
          <p:cNvPr id="4" name="Picture 3" descr="Presbyterians Sharing Logo&#10;">
            <a:extLst>
              <a:ext uri="{FF2B5EF4-FFF2-40B4-BE49-F238E27FC236}">
                <a16:creationId xmlns:a16="http://schemas.microsoft.com/office/drawing/2014/main" id="{5D2C35E7-18EC-F1F9-D050-B24DA6A84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085" y="411480"/>
            <a:ext cx="2611831" cy="273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E77642-7310-AF3C-E65C-E4E163D85F41}"/>
              </a:ext>
            </a:extLst>
          </p:cNvPr>
          <p:cNvSpPr txBox="1"/>
          <p:nvPr/>
        </p:nvSpPr>
        <p:spPr>
          <a:xfrm>
            <a:off x="11236751" y="282804"/>
            <a:ext cx="725863" cy="367645"/>
          </a:xfrm>
          <a:prstGeom prst="rect">
            <a:avLst/>
          </a:prstGeom>
          <a:noFill/>
        </p:spPr>
        <p:txBody>
          <a:bodyPr wrap="square" rtlCol="0">
            <a:spAutoFit/>
          </a:bodyPr>
          <a:lstStyle/>
          <a:p>
            <a:r>
              <a:rPr lang="en-US" dirty="0"/>
              <a:t>KP</a:t>
            </a:r>
          </a:p>
        </p:txBody>
      </p:sp>
    </p:spTree>
    <p:extLst>
      <p:ext uri="{BB962C8B-B14F-4D97-AF65-F5344CB8AC3E}">
        <p14:creationId xmlns:p14="http://schemas.microsoft.com/office/powerpoint/2010/main" val="1905412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30FA891-2FD3-C5E5-87C1-9568E3E4C986}"/>
              </a:ext>
            </a:extLst>
          </p:cNvPr>
          <p:cNvPicPr>
            <a:picLocks noGrp="1" noChangeAspect="1"/>
          </p:cNvPicPr>
          <p:nvPr>
            <p:ph idx="1"/>
          </p:nvPr>
        </p:nvPicPr>
        <p:blipFill>
          <a:blip r:embed="rId3"/>
          <a:stretch>
            <a:fillRect/>
          </a:stretch>
        </p:blipFill>
        <p:spPr>
          <a:xfrm>
            <a:off x="0" y="-142240"/>
            <a:ext cx="12192000" cy="6858000"/>
          </a:xfrm>
        </p:spPr>
      </p:pic>
      <p:sp>
        <p:nvSpPr>
          <p:cNvPr id="2" name="Title 1">
            <a:extLst>
              <a:ext uri="{FF2B5EF4-FFF2-40B4-BE49-F238E27FC236}">
                <a16:creationId xmlns:a16="http://schemas.microsoft.com/office/drawing/2014/main" id="{E10CEF21-24F6-C95E-548D-E70EB0DCC037}"/>
              </a:ext>
            </a:extLst>
          </p:cNvPr>
          <p:cNvSpPr>
            <a:spLocks noGrp="1"/>
          </p:cNvSpPr>
          <p:nvPr>
            <p:ph type="title"/>
          </p:nvPr>
        </p:nvSpPr>
        <p:spPr>
          <a:xfrm>
            <a:off x="1569720" y="502921"/>
            <a:ext cx="9653988" cy="1673591"/>
          </a:xfrm>
        </p:spPr>
        <p:txBody>
          <a:bodyPr/>
          <a:lstStyle/>
          <a:p>
            <a:pPr algn="l"/>
            <a:r>
              <a:rPr lang="en-US" sz="4800" dirty="0">
                <a:solidFill>
                  <a:srgbClr val="1E3C70"/>
                </a:solidFill>
                <a:latin typeface="Roboto Slab" pitchFamily="2" charset="0"/>
                <a:ea typeface="Roboto Slab" pitchFamily="2" charset="0"/>
              </a:rPr>
              <a:t>Land Acknowledgement</a:t>
            </a:r>
            <a:endParaRPr lang="en-US" sz="2400" dirty="0">
              <a:solidFill>
                <a:srgbClr val="1E3C70"/>
              </a:solidFill>
              <a:latin typeface="Roboto Slab" pitchFamily="2" charset="0"/>
              <a:ea typeface="Roboto Slab" pitchFamily="2" charset="0"/>
            </a:endParaRPr>
          </a:p>
        </p:txBody>
      </p:sp>
      <p:sp>
        <p:nvSpPr>
          <p:cNvPr id="7" name="Content Placeholder 2">
            <a:extLst>
              <a:ext uri="{FF2B5EF4-FFF2-40B4-BE49-F238E27FC236}">
                <a16:creationId xmlns:a16="http://schemas.microsoft.com/office/drawing/2014/main" id="{5351E434-BE35-06D0-25AB-73B7B3B560BF}"/>
              </a:ext>
            </a:extLst>
          </p:cNvPr>
          <p:cNvSpPr txBox="1">
            <a:spLocks/>
          </p:cNvSpPr>
          <p:nvPr/>
        </p:nvSpPr>
        <p:spPr>
          <a:xfrm>
            <a:off x="1569720" y="1950720"/>
            <a:ext cx="9331452" cy="3788252"/>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914446">
              <a:spcBef>
                <a:spcPts val="0"/>
              </a:spcBef>
              <a:spcAft>
                <a:spcPts val="0"/>
              </a:spcAft>
              <a:buClr>
                <a:srgbClr val="9BA8B7"/>
              </a:buClr>
              <a:buNone/>
              <a:defRPr/>
            </a:pPr>
            <a:r>
              <a:rPr lang="en-US" sz="3467" dirty="0">
                <a:solidFill>
                  <a:srgbClr val="000000"/>
                </a:solidFill>
                <a:latin typeface="Aptos" panose="020B0004020202020204" pitchFamily="34" charset="0"/>
                <a:ea typeface="Aptos" panose="020B0004020202020204" pitchFamily="34" charset="0"/>
                <a:cs typeface="Aptos" panose="020B0004020202020204" pitchFamily="34" charset="0"/>
              </a:rPr>
              <a:t>We acknowledge that congregations across Canada are on the traditional territories of various Indigenous peoples. </a:t>
            </a:r>
          </a:p>
          <a:p>
            <a:pPr marL="0" indent="0" defTabSz="914446">
              <a:spcBef>
                <a:spcPts val="0"/>
              </a:spcBef>
              <a:spcAft>
                <a:spcPts val="0"/>
              </a:spcAft>
              <a:buClr>
                <a:srgbClr val="9BA8B7"/>
              </a:buClr>
              <a:buNone/>
              <a:defRPr/>
            </a:pPr>
            <a:endParaRPr lang="en-US" sz="3467" dirty="0">
              <a:solidFill>
                <a:srgbClr val="000000"/>
              </a:solidFill>
              <a:latin typeface="Aptos" panose="020B0004020202020204" pitchFamily="34" charset="0"/>
              <a:ea typeface="Aptos" panose="020B0004020202020204" pitchFamily="34" charset="0"/>
              <a:cs typeface="Aptos" panose="020B0004020202020204" pitchFamily="34" charset="0"/>
            </a:endParaRPr>
          </a:p>
          <a:p>
            <a:pPr marL="0" indent="0" defTabSz="914446">
              <a:spcBef>
                <a:spcPts val="0"/>
              </a:spcBef>
              <a:spcAft>
                <a:spcPts val="0"/>
              </a:spcAft>
              <a:buClr>
                <a:srgbClr val="9BA8B7"/>
              </a:buClr>
              <a:buNone/>
              <a:defRPr/>
            </a:pPr>
            <a:r>
              <a:rPr lang="en-US" sz="3467" dirty="0">
                <a:solidFill>
                  <a:srgbClr val="000000"/>
                </a:solidFill>
                <a:latin typeface="Aptos" panose="020B0004020202020204" pitchFamily="34" charset="0"/>
                <a:ea typeface="Aptos" panose="020B0004020202020204" pitchFamily="34" charset="0"/>
                <a:cs typeface="Aptos" panose="020B0004020202020204" pitchFamily="34" charset="0"/>
              </a:rPr>
              <a:t>The Presbyterian Church in Canada national offices are on the traditional territory of the Huron-Wendat, Petun, Seneca and, most recently, the </a:t>
            </a:r>
            <a:r>
              <a:rPr lang="en-US" sz="3467" dirty="0" err="1">
                <a:solidFill>
                  <a:srgbClr val="000000"/>
                </a:solidFill>
                <a:latin typeface="Aptos" panose="020B0004020202020204" pitchFamily="34" charset="0"/>
                <a:ea typeface="Aptos" panose="020B0004020202020204" pitchFamily="34" charset="0"/>
                <a:cs typeface="Aptos" panose="020B0004020202020204" pitchFamily="34" charset="0"/>
              </a:rPr>
              <a:t>Mississaugas</a:t>
            </a:r>
            <a:r>
              <a:rPr lang="en-US" sz="3467" dirty="0">
                <a:solidFill>
                  <a:srgbClr val="000000"/>
                </a:solidFill>
                <a:latin typeface="Aptos" panose="020B0004020202020204" pitchFamily="34" charset="0"/>
                <a:ea typeface="Aptos" panose="020B0004020202020204" pitchFamily="34" charset="0"/>
                <a:cs typeface="Aptos" panose="020B0004020202020204" pitchFamily="34" charset="0"/>
              </a:rPr>
              <a:t> of the Credit Indigenous Peoples.  </a:t>
            </a:r>
          </a:p>
          <a:p>
            <a:pPr marL="0" indent="0" defTabSz="914446">
              <a:spcBef>
                <a:spcPts val="0"/>
              </a:spcBef>
              <a:spcAft>
                <a:spcPts val="0"/>
              </a:spcAft>
              <a:buClr>
                <a:srgbClr val="9BA8B7"/>
              </a:buClr>
              <a:buNone/>
              <a:defRPr/>
            </a:pPr>
            <a:endParaRPr lang="en-US" sz="3467" dirty="0">
              <a:solidFill>
                <a:srgbClr val="000000"/>
              </a:solidFill>
              <a:latin typeface="Aptos" panose="020B0004020202020204" pitchFamily="34" charset="0"/>
              <a:ea typeface="Aptos" panose="020B0004020202020204" pitchFamily="34" charset="0"/>
              <a:cs typeface="Aptos" panose="020B0004020202020204" pitchFamily="34" charset="0"/>
            </a:endParaRPr>
          </a:p>
          <a:p>
            <a:pPr marL="0" indent="0" defTabSz="914446">
              <a:spcBef>
                <a:spcPts val="0"/>
              </a:spcBef>
              <a:spcAft>
                <a:spcPts val="0"/>
              </a:spcAft>
              <a:buClr>
                <a:srgbClr val="9BA8B7"/>
              </a:buClr>
              <a:buNone/>
              <a:defRPr/>
            </a:pPr>
            <a:r>
              <a:rPr lang="en-US" sz="3467" dirty="0">
                <a:solidFill>
                  <a:srgbClr val="000000"/>
                </a:solidFill>
                <a:latin typeface="Aptos" panose="020B0004020202020204" pitchFamily="34" charset="0"/>
                <a:ea typeface="Aptos" panose="020B0004020202020204" pitchFamily="34" charset="0"/>
                <a:cs typeface="Aptos" panose="020B0004020202020204" pitchFamily="34" charset="0"/>
              </a:rPr>
              <a:t>We are on a journey of healing and reconciliation between Indigenous and non-Indigenous Peoples. </a:t>
            </a:r>
            <a:endParaRPr lang="en-US" sz="3467" dirty="0">
              <a:solidFill>
                <a:srgbClr val="000000">
                  <a:lumMod val="75000"/>
                  <a:lumOff val="25000"/>
                </a:srgbClr>
              </a:solidFill>
              <a:latin typeface="Aptos" panose="020B0004020202020204" pitchFamily="34" charset="0"/>
              <a:ea typeface="Aptos" panose="020B0004020202020204" pitchFamily="34" charset="0"/>
              <a:cs typeface="Aptos" panose="020B0004020202020204" pitchFamily="34" charset="0"/>
            </a:endParaRPr>
          </a:p>
          <a:p>
            <a:pPr marL="91445" indent="-91445" defTabSz="914446">
              <a:buClr>
                <a:srgbClr val="9BA8B7"/>
              </a:buClr>
              <a:defRPr/>
            </a:pPr>
            <a:endParaRPr lang="en-US" dirty="0">
              <a:solidFill>
                <a:srgbClr val="000000">
                  <a:lumMod val="75000"/>
                  <a:lumOff val="25000"/>
                </a:srgbClr>
              </a:solidFill>
              <a:latin typeface="Franklin Gothic Book" panose="020F0502020204030204"/>
            </a:endParaRPr>
          </a:p>
        </p:txBody>
      </p:sp>
      <p:sp>
        <p:nvSpPr>
          <p:cNvPr id="3" name="TextBox 2">
            <a:extLst>
              <a:ext uri="{FF2B5EF4-FFF2-40B4-BE49-F238E27FC236}">
                <a16:creationId xmlns:a16="http://schemas.microsoft.com/office/drawing/2014/main" id="{10F51A0F-3E86-AC58-509A-7A33D8ED24C7}"/>
              </a:ext>
            </a:extLst>
          </p:cNvPr>
          <p:cNvSpPr txBox="1"/>
          <p:nvPr/>
        </p:nvSpPr>
        <p:spPr>
          <a:xfrm>
            <a:off x="11114203" y="142240"/>
            <a:ext cx="725863" cy="367645"/>
          </a:xfrm>
          <a:prstGeom prst="rect">
            <a:avLst/>
          </a:prstGeom>
          <a:noFill/>
        </p:spPr>
        <p:txBody>
          <a:bodyPr wrap="square" rtlCol="0">
            <a:spAutoFit/>
          </a:bodyPr>
          <a:lstStyle/>
          <a:p>
            <a:r>
              <a:rPr lang="en-US" dirty="0">
                <a:solidFill>
                  <a:schemeClr val="bg1"/>
                </a:solidFill>
              </a:rPr>
              <a:t>BK</a:t>
            </a:r>
          </a:p>
        </p:txBody>
      </p:sp>
    </p:spTree>
    <p:extLst>
      <p:ext uri="{BB962C8B-B14F-4D97-AF65-F5344CB8AC3E}">
        <p14:creationId xmlns:p14="http://schemas.microsoft.com/office/powerpoint/2010/main" val="381672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6AC82-A198-4887-6B9C-674C3E61578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4A4827A-722E-E56F-CFDF-6DAE1524977B}"/>
              </a:ext>
            </a:extLst>
          </p:cNvPr>
          <p:cNvSpPr/>
          <p:nvPr/>
        </p:nvSpPr>
        <p:spPr>
          <a:xfrm flipV="1">
            <a:off x="929644" y="2125924"/>
            <a:ext cx="10820396" cy="25673"/>
          </a:xfrm>
          <a:prstGeom prst="line">
            <a:avLst/>
          </a:prstGeom>
          <a:ln w="9525" cap="flat">
            <a:solidFill>
              <a:srgbClr val="C00000"/>
            </a:solidFill>
            <a:prstDash val="solid"/>
            <a:headEnd type="none" w="sm" len="sm"/>
            <a:tailEnd type="none" w="sm" len="sm"/>
          </a:ln>
        </p:spPr>
        <p:txBody>
          <a:bodyPr/>
          <a:lstStyle/>
          <a:p>
            <a:endParaRPr lang="en-US" sz="1200"/>
          </a:p>
        </p:txBody>
      </p:sp>
      <p:sp>
        <p:nvSpPr>
          <p:cNvPr id="4" name="TextBox 4">
            <a:extLst>
              <a:ext uri="{FF2B5EF4-FFF2-40B4-BE49-F238E27FC236}">
                <a16:creationId xmlns:a16="http://schemas.microsoft.com/office/drawing/2014/main" id="{02F059BB-43E4-0107-7C2C-DB4BEA957131}"/>
              </a:ext>
            </a:extLst>
          </p:cNvPr>
          <p:cNvSpPr txBox="1"/>
          <p:nvPr/>
        </p:nvSpPr>
        <p:spPr>
          <a:xfrm>
            <a:off x="1003451" y="2267631"/>
            <a:ext cx="10820400" cy="2769989"/>
          </a:xfrm>
          <a:prstGeom prst="rect">
            <a:avLst/>
          </a:prstGeom>
        </p:spPr>
        <p:txBody>
          <a:bodyPr lIns="0" tIns="0" rIns="0" bIns="0" rtlCol="0" anchor="t">
            <a:spAutoFit/>
          </a:bodyPr>
          <a:lstStyle/>
          <a:p>
            <a:pPr marL="0" marR="0">
              <a:tabLst>
                <a:tab pos="457200" algn="l"/>
                <a:tab pos="685800" algn="l"/>
                <a:tab pos="914400" algn="l"/>
              </a:tabLst>
            </a:pPr>
            <a:r>
              <a:rPr lang="en-US" sz="3600" dirty="0">
                <a:solidFill>
                  <a:srgbClr val="000000"/>
                </a:solidFill>
                <a:effectLst/>
                <a:latin typeface="Calibri" panose="020F0502020204030204" pitchFamily="34" charset="0"/>
                <a:ea typeface="Times New Roman" panose="02020603050405020304" pitchFamily="18" charset="0"/>
              </a:rPr>
              <a:t>This type of redevelopment is more than renovating an existing building to better serve the congregation.  It is a </a:t>
            </a:r>
            <a:r>
              <a:rPr lang="en-US" sz="3600" b="1" dirty="0">
                <a:solidFill>
                  <a:srgbClr val="000000"/>
                </a:solidFill>
                <a:effectLst/>
                <a:latin typeface="Calibri" panose="020F0502020204030204" pitchFamily="34" charset="0"/>
                <a:ea typeface="Times New Roman" panose="02020603050405020304" pitchFamily="18" charset="0"/>
              </a:rPr>
              <a:t>revisioning/reworking </a:t>
            </a:r>
            <a:r>
              <a:rPr lang="en-US" sz="3600" dirty="0">
                <a:solidFill>
                  <a:srgbClr val="000000"/>
                </a:solidFill>
                <a:effectLst/>
                <a:latin typeface="Calibri" panose="020F0502020204030204" pitchFamily="34" charset="0"/>
                <a:ea typeface="Times New Roman" panose="02020603050405020304" pitchFamily="18" charset="0"/>
              </a:rPr>
              <a:t>of buildings and property to maximize service to the community through </a:t>
            </a:r>
            <a:r>
              <a:rPr lang="en-US" sz="3600" b="1" dirty="0">
                <a:solidFill>
                  <a:srgbClr val="000000"/>
                </a:solidFill>
                <a:effectLst/>
                <a:latin typeface="Calibri" panose="020F0502020204030204" pitchFamily="34" charset="0"/>
                <a:ea typeface="Times New Roman" panose="02020603050405020304" pitchFamily="18" charset="0"/>
              </a:rPr>
              <a:t>housing </a:t>
            </a:r>
            <a:r>
              <a:rPr lang="en-US" sz="3600" dirty="0">
                <a:solidFill>
                  <a:srgbClr val="000000"/>
                </a:solidFill>
                <a:effectLst/>
                <a:latin typeface="Calibri" panose="020F0502020204030204" pitchFamily="34" charset="0"/>
                <a:ea typeface="Times New Roman" panose="02020603050405020304" pitchFamily="18" charset="0"/>
              </a:rPr>
              <a:t>and/or </a:t>
            </a:r>
            <a:r>
              <a:rPr lang="en-US" sz="3600" b="1" dirty="0">
                <a:solidFill>
                  <a:srgbClr val="000000"/>
                </a:solidFill>
                <a:effectLst/>
                <a:latin typeface="Calibri" panose="020F0502020204030204" pitchFamily="34" charset="0"/>
                <a:ea typeface="Times New Roman" panose="02020603050405020304" pitchFamily="18" charset="0"/>
              </a:rPr>
              <a:t>community space for the common good</a:t>
            </a:r>
            <a:r>
              <a:rPr lang="en-US" sz="3600" dirty="0">
                <a:solidFill>
                  <a:srgbClr val="000000"/>
                </a:solidFill>
                <a:effectLst/>
                <a:latin typeface="Calibri" panose="020F0502020204030204" pitchFamily="34"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p:txBody>
      </p:sp>
      <p:sp>
        <p:nvSpPr>
          <p:cNvPr id="5" name="TextBox 5">
            <a:extLst>
              <a:ext uri="{FF2B5EF4-FFF2-40B4-BE49-F238E27FC236}">
                <a16:creationId xmlns:a16="http://schemas.microsoft.com/office/drawing/2014/main" id="{8D816500-05F2-C0EC-2E93-B48D22ED520D}"/>
              </a:ext>
            </a:extLst>
          </p:cNvPr>
          <p:cNvSpPr txBox="1"/>
          <p:nvPr/>
        </p:nvSpPr>
        <p:spPr>
          <a:xfrm>
            <a:off x="915095" y="1297167"/>
            <a:ext cx="10938888" cy="746999"/>
          </a:xfrm>
          <a:prstGeom prst="rect">
            <a:avLst/>
          </a:prstGeom>
          <a:noFill/>
        </p:spPr>
        <p:txBody>
          <a:bodyPr lIns="0" tIns="0" rIns="0" bIns="0" rtlCol="0" anchor="t">
            <a:spAutoFit/>
          </a:bodyPr>
          <a:lstStyle/>
          <a:p>
            <a:pPr>
              <a:lnSpc>
                <a:spcPts val="5460"/>
              </a:lnSpc>
            </a:pPr>
            <a:r>
              <a:rPr lang="en-US" sz="6400" dirty="0"/>
              <a:t>Re(Development)</a:t>
            </a:r>
            <a:endParaRPr lang="en-US" sz="6000" spc="29" dirty="0">
              <a:solidFill>
                <a:srgbClr val="1E3C71"/>
              </a:solidFill>
              <a:latin typeface="Playfair Display"/>
            </a:endParaRPr>
          </a:p>
        </p:txBody>
      </p:sp>
      <p:sp>
        <p:nvSpPr>
          <p:cNvPr id="3" name="TextBox 2">
            <a:extLst>
              <a:ext uri="{FF2B5EF4-FFF2-40B4-BE49-F238E27FC236}">
                <a16:creationId xmlns:a16="http://schemas.microsoft.com/office/drawing/2014/main" id="{88489E6E-6279-5B86-EB13-2E7AB2FAD0C2}"/>
              </a:ext>
            </a:extLst>
          </p:cNvPr>
          <p:cNvSpPr txBox="1"/>
          <p:nvPr/>
        </p:nvSpPr>
        <p:spPr>
          <a:xfrm>
            <a:off x="11236751" y="282804"/>
            <a:ext cx="725863" cy="367645"/>
          </a:xfrm>
          <a:prstGeom prst="rect">
            <a:avLst/>
          </a:prstGeom>
          <a:noFill/>
        </p:spPr>
        <p:txBody>
          <a:bodyPr wrap="square" rtlCol="0">
            <a:spAutoFit/>
          </a:bodyPr>
          <a:lstStyle/>
          <a:p>
            <a:r>
              <a:rPr lang="en-US" dirty="0"/>
              <a:t>AC</a:t>
            </a:r>
          </a:p>
        </p:txBody>
      </p:sp>
    </p:spTree>
    <p:extLst>
      <p:ext uri="{BB962C8B-B14F-4D97-AF65-F5344CB8AC3E}">
        <p14:creationId xmlns:p14="http://schemas.microsoft.com/office/powerpoint/2010/main" val="10379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A7D2D-BA81-A18B-1F94-810CFE3760AD}"/>
              </a:ext>
            </a:extLst>
          </p:cNvPr>
          <p:cNvSpPr>
            <a:spLocks noGrp="1"/>
          </p:cNvSpPr>
          <p:nvPr>
            <p:ph type="title"/>
          </p:nvPr>
        </p:nvSpPr>
        <p:spPr>
          <a:xfrm>
            <a:off x="808638" y="386930"/>
            <a:ext cx="9236700" cy="1188950"/>
          </a:xfrm>
        </p:spPr>
        <p:txBody>
          <a:bodyPr anchor="b">
            <a:normAutofit/>
          </a:bodyPr>
          <a:lstStyle/>
          <a:p>
            <a:r>
              <a:rPr lang="en-US" sz="5400" dirty="0"/>
              <a:t>What do we mean by </a:t>
            </a:r>
            <a:r>
              <a:rPr lang="en-US" sz="5400" b="1" dirty="0"/>
              <a:t>housing</a:t>
            </a:r>
            <a:r>
              <a:rPr lang="en-US" sz="5400" dirty="0"/>
              <a:t>?</a:t>
            </a:r>
          </a:p>
        </p:txBody>
      </p:sp>
      <p:grpSp>
        <p:nvGrpSpPr>
          <p:cNvPr id="35" name="Group 3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6" name="Rectangle 3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B0E709-6D42-7181-EE2E-E881C097018A}"/>
              </a:ext>
            </a:extLst>
          </p:cNvPr>
          <p:cNvSpPr>
            <a:spLocks noGrp="1"/>
          </p:cNvSpPr>
          <p:nvPr>
            <p:ph idx="1"/>
          </p:nvPr>
        </p:nvSpPr>
        <p:spPr>
          <a:xfrm>
            <a:off x="298854" y="2572678"/>
            <a:ext cx="11398339" cy="3254972"/>
          </a:xfrm>
        </p:spPr>
        <p:txBody>
          <a:bodyPr anchor="ctr">
            <a:noAutofit/>
          </a:bodyPr>
          <a:lstStyle/>
          <a:p>
            <a:r>
              <a:rPr lang="en-US" sz="2400" b="1" dirty="0"/>
              <a:t>Affordable Housing</a:t>
            </a:r>
            <a:r>
              <a:rPr lang="en-US" sz="2400" dirty="0"/>
              <a:t>: $45,000-$90,000 family income</a:t>
            </a:r>
          </a:p>
          <a:p>
            <a:pPr lvl="1"/>
            <a:r>
              <a:rPr lang="en-US" sz="2000" dirty="0"/>
              <a:t>Nurses, teachers, delivery truck drivers, personal support workers, lab technicians, early childhood educators, seniors</a:t>
            </a:r>
          </a:p>
          <a:p>
            <a:r>
              <a:rPr lang="en-US" sz="2400" b="1" dirty="0"/>
              <a:t>Deeply Affordable/Rent-geared-to-income</a:t>
            </a:r>
            <a:r>
              <a:rPr lang="en-US" sz="2400" dirty="0"/>
              <a:t>: &lt;$45,000 family income</a:t>
            </a:r>
          </a:p>
          <a:p>
            <a:pPr lvl="1"/>
            <a:r>
              <a:rPr lang="en-US" sz="2000" dirty="0"/>
              <a:t>Grocery store workers, dishwashers, restaurant servers, shelter workers, lab assistants, people on disability insurance, retail workers, seniors</a:t>
            </a:r>
          </a:p>
          <a:p>
            <a:r>
              <a:rPr lang="en-US" sz="2400" b="1" dirty="0"/>
              <a:t>Housing with supports for life skills </a:t>
            </a:r>
            <a:r>
              <a:rPr lang="en-US" sz="2400" dirty="0"/>
              <a:t>(independent living)</a:t>
            </a:r>
          </a:p>
          <a:p>
            <a:pPr lvl="1"/>
            <a:r>
              <a:rPr lang="en-US" sz="2000" dirty="0"/>
              <a:t>Life skills coaching, advocacy, information and referral, seniors</a:t>
            </a:r>
          </a:p>
          <a:p>
            <a:r>
              <a:rPr lang="en-US" sz="2400" b="1" dirty="0"/>
              <a:t>Supportive housing with medical supports</a:t>
            </a:r>
          </a:p>
          <a:p>
            <a:pPr lvl="1"/>
            <a:r>
              <a:rPr lang="en-US" sz="2000" dirty="0"/>
              <a:t>Brain injuries, developmental disabilities, chronic mental health conditions, addictions, seniors</a:t>
            </a:r>
          </a:p>
        </p:txBody>
      </p:sp>
      <p:sp>
        <p:nvSpPr>
          <p:cNvPr id="4" name="TextBox 3">
            <a:extLst>
              <a:ext uri="{FF2B5EF4-FFF2-40B4-BE49-F238E27FC236}">
                <a16:creationId xmlns:a16="http://schemas.microsoft.com/office/drawing/2014/main" id="{2D764689-3A92-5CA1-295C-F7243C31D523}"/>
              </a:ext>
            </a:extLst>
          </p:cNvPr>
          <p:cNvSpPr txBox="1"/>
          <p:nvPr/>
        </p:nvSpPr>
        <p:spPr>
          <a:xfrm>
            <a:off x="11236751" y="282804"/>
            <a:ext cx="725863" cy="367645"/>
          </a:xfrm>
          <a:prstGeom prst="rect">
            <a:avLst/>
          </a:prstGeom>
          <a:noFill/>
        </p:spPr>
        <p:txBody>
          <a:bodyPr wrap="square" rtlCol="0">
            <a:spAutoFit/>
          </a:bodyPr>
          <a:lstStyle/>
          <a:p>
            <a:r>
              <a:rPr lang="en-US" dirty="0"/>
              <a:t>AC</a:t>
            </a:r>
          </a:p>
        </p:txBody>
      </p:sp>
    </p:spTree>
    <p:extLst>
      <p:ext uri="{BB962C8B-B14F-4D97-AF65-F5344CB8AC3E}">
        <p14:creationId xmlns:p14="http://schemas.microsoft.com/office/powerpoint/2010/main" val="143999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6DA37-2244-8CA4-C2FA-16CEB8A2CFB8}"/>
              </a:ext>
            </a:extLst>
          </p:cNvPr>
          <p:cNvSpPr>
            <a:spLocks noGrp="1"/>
          </p:cNvSpPr>
          <p:nvPr>
            <p:ph type="title"/>
          </p:nvPr>
        </p:nvSpPr>
        <p:spPr>
          <a:xfrm>
            <a:off x="808637" y="386930"/>
            <a:ext cx="10645955" cy="1188950"/>
          </a:xfrm>
        </p:spPr>
        <p:txBody>
          <a:bodyPr anchor="b">
            <a:normAutofit fontScale="90000"/>
          </a:bodyPr>
          <a:lstStyle/>
          <a:p>
            <a:r>
              <a:rPr lang="en-US" sz="5000" dirty="0"/>
              <a:t>What do we mean by </a:t>
            </a:r>
            <a:r>
              <a:rPr lang="en-US" sz="5000" b="1" dirty="0"/>
              <a:t>space for social good</a:t>
            </a:r>
            <a:r>
              <a:rPr lang="en-US" sz="5000" dirty="0"/>
              <a:t>?</a:t>
            </a:r>
          </a:p>
        </p:txBody>
      </p:sp>
      <p:grpSp>
        <p:nvGrpSpPr>
          <p:cNvPr id="21"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 name="Rectangle 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DD8DD5-A058-BF18-6AA9-5434A96DC9BD}"/>
              </a:ext>
            </a:extLst>
          </p:cNvPr>
          <p:cNvSpPr>
            <a:spLocks noGrp="1"/>
          </p:cNvSpPr>
          <p:nvPr>
            <p:ph idx="1"/>
          </p:nvPr>
        </p:nvSpPr>
        <p:spPr>
          <a:xfrm>
            <a:off x="793660" y="2337847"/>
            <a:ext cx="10589702" cy="3697193"/>
          </a:xfrm>
        </p:spPr>
        <p:txBody>
          <a:bodyPr anchor="ctr">
            <a:normAutofit/>
          </a:bodyPr>
          <a:lstStyle/>
          <a:p>
            <a:pPr marL="0" indent="0">
              <a:buNone/>
            </a:pPr>
            <a:r>
              <a:rPr lang="en-US" b="1" dirty="0"/>
              <a:t>Community Space/Third Space</a:t>
            </a:r>
            <a:endParaRPr lang="en-US" dirty="0"/>
          </a:p>
          <a:p>
            <a:r>
              <a:rPr lang="en-US" sz="2200" dirty="0"/>
              <a:t>Partners &amp; tenants who support community development by addressing food security, social isolation and loneliness, education</a:t>
            </a:r>
          </a:p>
          <a:p>
            <a:r>
              <a:rPr lang="en-US" sz="2200" dirty="0"/>
              <a:t>Small businesses/entrepreneurs (music, dance, yoga)</a:t>
            </a:r>
          </a:p>
          <a:p>
            <a:r>
              <a:rPr lang="en-US" sz="2200" dirty="0"/>
              <a:t>Community activities (girl guides, AA)</a:t>
            </a:r>
          </a:p>
          <a:p>
            <a:r>
              <a:rPr lang="en-US" sz="2200" dirty="0"/>
              <a:t>Charities, Nonprofits, Social Services (seniors’ fitness, community meals, food banks, ESL &amp; welcome programs for new Canadians)</a:t>
            </a:r>
          </a:p>
          <a:p>
            <a:r>
              <a:rPr lang="en-US" sz="2200" dirty="0"/>
              <a:t>Partnerships with local municipality (library relocation, city-funded day care)</a:t>
            </a:r>
          </a:p>
        </p:txBody>
      </p:sp>
      <p:sp>
        <p:nvSpPr>
          <p:cNvPr id="4" name="TextBox 3">
            <a:extLst>
              <a:ext uri="{FF2B5EF4-FFF2-40B4-BE49-F238E27FC236}">
                <a16:creationId xmlns:a16="http://schemas.microsoft.com/office/drawing/2014/main" id="{D18F40D1-BB97-AE66-2D2B-715D2B2635D0}"/>
              </a:ext>
            </a:extLst>
          </p:cNvPr>
          <p:cNvSpPr txBox="1"/>
          <p:nvPr/>
        </p:nvSpPr>
        <p:spPr>
          <a:xfrm>
            <a:off x="11236751" y="282804"/>
            <a:ext cx="725863" cy="367645"/>
          </a:xfrm>
          <a:prstGeom prst="rect">
            <a:avLst/>
          </a:prstGeom>
          <a:noFill/>
        </p:spPr>
        <p:txBody>
          <a:bodyPr wrap="square" rtlCol="0">
            <a:spAutoFit/>
          </a:bodyPr>
          <a:lstStyle/>
          <a:p>
            <a:r>
              <a:rPr lang="en-US" dirty="0"/>
              <a:t>AC</a:t>
            </a:r>
          </a:p>
        </p:txBody>
      </p:sp>
    </p:spTree>
    <p:extLst>
      <p:ext uri="{BB962C8B-B14F-4D97-AF65-F5344CB8AC3E}">
        <p14:creationId xmlns:p14="http://schemas.microsoft.com/office/powerpoint/2010/main" val="3038621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806</TotalTime>
  <Words>4076</Words>
  <Application>Microsoft Office PowerPoint</Application>
  <PresentationFormat>Widescreen</PresentationFormat>
  <Paragraphs>459</Paragraphs>
  <Slides>44</Slides>
  <Notes>37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44</vt:i4>
      </vt:variant>
    </vt:vector>
  </HeadingPairs>
  <TitlesOfParts>
    <vt:vector size="59" baseType="lpstr">
      <vt:lpstr>Aptos</vt:lpstr>
      <vt:lpstr>Aptos Display</vt:lpstr>
      <vt:lpstr>Arial</vt:lpstr>
      <vt:lpstr>Calibri</vt:lpstr>
      <vt:lpstr>Franklin Gothic Book</vt:lpstr>
      <vt:lpstr>Playfair Display</vt:lpstr>
      <vt:lpstr>Playfair Display Italics</vt:lpstr>
      <vt:lpstr>Public Sans</vt:lpstr>
      <vt:lpstr>Public Sans Bold</vt:lpstr>
      <vt:lpstr>Roboto</vt:lpstr>
      <vt:lpstr>Roboto Slab</vt:lpstr>
      <vt:lpstr>Symbol</vt:lpstr>
      <vt:lpstr>Times New Roman</vt:lpstr>
      <vt:lpstr>Office Theme</vt:lpstr>
      <vt:lpstr>1_Office Theme</vt:lpstr>
      <vt:lpstr>PowerPoint Presentation</vt:lpstr>
      <vt:lpstr>Protocol </vt:lpstr>
      <vt:lpstr>Recording</vt:lpstr>
      <vt:lpstr>PowerPoint Presentation</vt:lpstr>
      <vt:lpstr>PowerPoint Presentation</vt:lpstr>
      <vt:lpstr>Land Acknowledgement</vt:lpstr>
      <vt:lpstr>PowerPoint Presentation</vt:lpstr>
      <vt:lpstr>What do we mean by housing?</vt:lpstr>
      <vt:lpstr>What do we mean by space for social good?</vt:lpstr>
      <vt:lpstr>Staff Support:  Karen Plater</vt:lpstr>
      <vt:lpstr>What is Karen Plater doing?</vt:lpstr>
      <vt:lpstr>Staff Support:  Betty Kupeian</vt:lpstr>
      <vt:lpstr>What is Betty Kupeian doing?</vt:lpstr>
      <vt:lpstr>Evangel Hall &amp;  PCC Collaboration</vt:lpstr>
      <vt:lpstr>About the Collaboration</vt:lpstr>
      <vt:lpstr>Staff Support: Ainsley Chapman</vt:lpstr>
      <vt:lpstr>What is Ainsley doing?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key challenges &amp;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Ainsley Chapman</dc:creator>
  <cp:lastModifiedBy>Karen Plater</cp:lastModifiedBy>
  <cp:revision>22</cp:revision>
  <dcterms:created xsi:type="dcterms:W3CDTF">2025-03-25T12:12:00Z</dcterms:created>
  <dcterms:modified xsi:type="dcterms:W3CDTF">2025-09-03T23:09:16Z</dcterms:modified>
</cp:coreProperties>
</file>